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7" r:id="rId3"/>
    <p:sldMasterId id="2147483668" r:id="rId4"/>
    <p:sldMasterId id="2147483670" r:id="rId5"/>
  </p:sldMasterIdLst>
  <p:notesMasterIdLst>
    <p:notesMasterId r:id="rId33"/>
  </p:notesMasterIdLst>
  <p:handoutMasterIdLst>
    <p:handoutMasterId r:id="rId34"/>
  </p:handoutMasterIdLst>
  <p:sldIdLst>
    <p:sldId id="256" r:id="rId6"/>
    <p:sldId id="513" r:id="rId7"/>
    <p:sldId id="514" r:id="rId8"/>
    <p:sldId id="515" r:id="rId9"/>
    <p:sldId id="528" r:id="rId10"/>
    <p:sldId id="529" r:id="rId11"/>
    <p:sldId id="530" r:id="rId12"/>
    <p:sldId id="531" r:id="rId13"/>
    <p:sldId id="532" r:id="rId14"/>
    <p:sldId id="533" r:id="rId15"/>
    <p:sldId id="534" r:id="rId16"/>
    <p:sldId id="535" r:id="rId17"/>
    <p:sldId id="524" r:id="rId18"/>
    <p:sldId id="525" r:id="rId19"/>
    <p:sldId id="526" r:id="rId20"/>
    <p:sldId id="527" r:id="rId21"/>
    <p:sldId id="517" r:id="rId22"/>
    <p:sldId id="483" r:id="rId23"/>
    <p:sldId id="493" r:id="rId24"/>
    <p:sldId id="518" r:id="rId25"/>
    <p:sldId id="519" r:id="rId26"/>
    <p:sldId id="520" r:id="rId27"/>
    <p:sldId id="522" r:id="rId28"/>
    <p:sldId id="521" r:id="rId29"/>
    <p:sldId id="523" r:id="rId30"/>
    <p:sldId id="262" r:id="rId31"/>
    <p:sldId id="27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5CB"/>
    <a:srgbClr val="33CCCC"/>
    <a:srgbClr val="78E4A1"/>
    <a:srgbClr val="B67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4" autoAdjust="0"/>
  </p:normalViewPr>
  <p:slideViewPr>
    <p:cSldViewPr>
      <p:cViewPr>
        <p:scale>
          <a:sx n="60" d="100"/>
          <a:sy n="60" d="100"/>
        </p:scale>
        <p:origin x="-2011" y="-514"/>
      </p:cViewPr>
      <p:guideLst>
        <p:guide orient="horz" pos="2160"/>
        <p:guide pos="2880"/>
      </p:guideLst>
    </p:cSldViewPr>
  </p:slideViewPr>
  <p:outlineViewPr>
    <p:cViewPr>
      <p:scale>
        <a:sx n="33" d="100"/>
        <a:sy n="33" d="100"/>
      </p:scale>
      <p:origin x="0" y="1197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C763E8-DEA4-419E-BA80-951F842BB575}" type="datetimeFigureOut">
              <a:rPr lang="en-US" smtClean="0"/>
              <a:t>5/17/2017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E29E465-A2F7-41B3-8952-F4899DBF9AF3}" type="slidenum">
              <a:rPr lang="en-US" smtClean="0"/>
              <a:t>‹#›</a:t>
            </a:fld>
            <a:endParaRPr lang="en-US" dirty="0"/>
          </a:p>
        </p:txBody>
      </p:sp>
    </p:spTree>
    <p:extLst>
      <p:ext uri="{BB962C8B-B14F-4D97-AF65-F5344CB8AC3E}">
        <p14:creationId xmlns:p14="http://schemas.microsoft.com/office/powerpoint/2010/main" val="129159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3C1144-1813-4DF4-BBE2-5C1043A7998C}" type="datetimeFigureOut">
              <a:rPr lang="en-US" smtClean="0"/>
              <a:t>5/17/2017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E33CCA-36A1-4A94-B788-AF068CDC0768}" type="slidenum">
              <a:rPr lang="en-US" smtClean="0"/>
              <a:t>‹#›</a:t>
            </a:fld>
            <a:endParaRPr lang="en-US" dirty="0"/>
          </a:p>
        </p:txBody>
      </p:sp>
    </p:spTree>
    <p:extLst>
      <p:ext uri="{BB962C8B-B14F-4D97-AF65-F5344CB8AC3E}">
        <p14:creationId xmlns:p14="http://schemas.microsoft.com/office/powerpoint/2010/main" val="161751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2712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Ø"/>
            </a:pPr>
            <a:r>
              <a:rPr lang="en-US" dirty="0" smtClean="0">
                <a:solidFill>
                  <a:schemeClr val="tx1"/>
                </a:solidFill>
              </a:rPr>
              <a:t>Our Community Engagement Website provides your organization and communities you serve a multitude of opportunities to conveniently</a:t>
            </a:r>
            <a:r>
              <a:rPr lang="en-US" baseline="0" dirty="0" smtClean="0">
                <a:solidFill>
                  <a:schemeClr val="tx1"/>
                </a:solidFill>
              </a:rPr>
              <a:t> access health education materials and</a:t>
            </a:r>
            <a:r>
              <a:rPr lang="en-US" dirty="0" smtClean="0">
                <a:solidFill>
                  <a:schemeClr val="tx1"/>
                </a:solidFill>
              </a:rPr>
              <a:t> connect with neighboring resources.</a:t>
            </a:r>
          </a:p>
          <a:p>
            <a:pPr marL="640594" lvl="1" indent="-174708">
              <a:buFont typeface="Arial" panose="020B0604020202020204" pitchFamily="34" charset="0"/>
              <a:buChar char="•"/>
            </a:pPr>
            <a:r>
              <a:rPr lang="en-US" dirty="0" smtClean="0">
                <a:solidFill>
                  <a:schemeClr val="tx1"/>
                </a:solidFill>
              </a:rPr>
              <a:t>The community calendar provides your organization the opportunity to promote your events that encourages health and well-being. Furthermore, the calendar </a:t>
            </a:r>
          </a:p>
          <a:p>
            <a:pPr marL="640594" lvl="1" indent="-174708">
              <a:buFont typeface="Arial" panose="020B0604020202020204" pitchFamily="34" charset="0"/>
              <a:buChar char="•"/>
            </a:pPr>
            <a:r>
              <a:rPr lang="en-US" dirty="0" smtClean="0">
                <a:solidFill>
                  <a:schemeClr val="tx1"/>
                </a:solidFill>
              </a:rPr>
              <a:t>The HITE Resource Directory provides all</a:t>
            </a:r>
            <a:r>
              <a:rPr lang="en-US" baseline="0" dirty="0" smtClean="0">
                <a:solidFill>
                  <a:schemeClr val="tx1"/>
                </a:solidFill>
              </a:rPr>
              <a:t> communities</a:t>
            </a:r>
            <a:r>
              <a:rPr lang="en-US" dirty="0" smtClean="0">
                <a:solidFill>
                  <a:schemeClr val="tx1"/>
                </a:solidFill>
              </a:rPr>
              <a:t> access to</a:t>
            </a:r>
            <a:r>
              <a:rPr lang="en-US" baseline="0" dirty="0" smtClean="0">
                <a:solidFill>
                  <a:schemeClr val="tx1"/>
                </a:solidFill>
              </a:rPr>
              <a:t> an extensive directory of community resources that serve to improve the livelihood and well-being in your own backyard. Whether that be pantries, transportation options, home care services, the options are endless. Furthermore, this directory will continue to grow as HITE is continuously seeks directly from communities and health professionals for additional resources to add.</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13304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7873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3084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9801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00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399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0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6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457200" y="1365313"/>
            <a:ext cx="8229600" cy="4701034"/>
          </a:xfrm>
          <a:prstGeom prst="rect">
            <a:avLst/>
          </a:prstGeom>
        </p:spPr>
        <p:txBody>
          <a:bodyPr lIns="0" tIns="0" rIns="0" bIns="0"/>
          <a:lstStyle>
            <a:lvl1pPr marL="365760" indent="-365760">
              <a:buClr>
                <a:srgbClr val="B60225"/>
              </a:buClr>
              <a:buFont typeface="Arial"/>
              <a:buChar char="•"/>
              <a:defRPr sz="3200" baseline="0">
                <a:solidFill>
                  <a:schemeClr val="tx1"/>
                </a:solidFill>
              </a:defRPr>
            </a:lvl1pPr>
            <a:lvl2pPr marL="731520" indent="-365760">
              <a:buClr>
                <a:srgbClr val="B60225"/>
              </a:buClr>
              <a:buFont typeface="Courier New"/>
              <a:buChar char="o"/>
              <a:defRPr sz="2400" baseline="0">
                <a:solidFill>
                  <a:schemeClr val="tx1"/>
                </a:solidFill>
              </a:defRPr>
            </a:lvl2pPr>
            <a:lvl3pPr marL="731520" indent="-365760">
              <a:buClr>
                <a:srgbClr val="B60225"/>
              </a:buClr>
              <a:buFont typeface="Courier New"/>
              <a:buChar char="o"/>
              <a:defRPr sz="2400" baseline="0">
                <a:solidFill>
                  <a:schemeClr val="tx1"/>
                </a:solidFill>
              </a:defRPr>
            </a:lvl3pPr>
            <a:lvl4pPr marL="731520" indent="-365760">
              <a:buClr>
                <a:srgbClr val="B60225"/>
              </a:buClr>
              <a:buFont typeface="Courier New"/>
              <a:buChar char="o"/>
              <a:defRPr sz="2400" baseline="0">
                <a:solidFill>
                  <a:schemeClr val="tx1"/>
                </a:solidFill>
              </a:defRPr>
            </a:lvl4pPr>
            <a:lvl5pPr marL="731520" indent="-365760">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711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457200" y="1546841"/>
            <a:ext cx="8229600" cy="4045388"/>
          </a:xfrm>
          <a:prstGeom prst="rect">
            <a:avLst/>
          </a:prstGeo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smtClean="0"/>
              <a:t>Click to edit Master text styles</a:t>
            </a:r>
          </a:p>
          <a:p>
            <a:pPr lvl="1"/>
            <a:r>
              <a:rPr lang="en-US" smtClean="0"/>
              <a:t>Second level</a:t>
            </a:r>
          </a:p>
        </p:txBody>
      </p:sp>
      <p:sp>
        <p:nvSpPr>
          <p:cNvPr id="5"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76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n w="18415" cmpd="sng">
                  <a:solidFill>
                    <a:schemeClr val="tx2"/>
                  </a:solidFill>
                  <a:prstDash val="solid"/>
                </a:ln>
                <a:solidFill>
                  <a:schemeClr val="tx2"/>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9801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400" y="5791200"/>
            <a:ext cx="3429000" cy="83153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7094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Lst>
  <p:txStyles>
    <p:titleStyle>
      <a:lvl1pPr algn="ctr" defTabSz="914400"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a:solidFill>
            <a:srgbClr val="0437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HA Stack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1272" y="5696626"/>
            <a:ext cx="1239158" cy="70729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0746F-19A0-4D4C-B925-7057EB575929}" type="datetime1">
              <a:rPr lang="en-US" smtClean="0"/>
              <a:t>5/17/2017</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FD7B8-E8B1-FD4F-94B2-836CA52AFD57}" type="slidenum">
              <a:rPr lang="en-US" smtClean="0"/>
              <a:t>‹#›</a:t>
            </a:fld>
            <a:endParaRPr lang="en-US" dirty="0"/>
          </a:p>
        </p:txBody>
      </p:sp>
    </p:spTree>
    <p:extLst>
      <p:ext uri="{BB962C8B-B14F-4D97-AF65-F5344CB8AC3E}">
        <p14:creationId xmlns:p14="http://schemas.microsoft.com/office/powerpoint/2010/main" val="69102248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9722"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388" y="283983"/>
            <a:ext cx="5723413" cy="73064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790"/>
            <a:ext cx="2895600" cy="477211"/>
          </a:xfrm>
          <a:prstGeom prst="rect">
            <a:avLst/>
          </a:prstGeom>
        </p:spPr>
        <p:txBody>
          <a:bodyPr vert="horz" lIns="91440" tIns="45720" rIns="91440" bIns="45720" rtlCol="0" anchor="ctr"/>
          <a:lstStyle>
            <a:lvl1pPr algn="ctr">
              <a:defRPr sz="2000">
                <a:solidFill>
                  <a:schemeClr val="bg1"/>
                </a:solidFill>
              </a:defRPr>
            </a:lvl1pPr>
          </a:lstStyle>
          <a:p>
            <a:endParaRPr lang="en-US" dirty="0"/>
          </a:p>
        </p:txBody>
      </p:sp>
    </p:spTree>
    <p:extLst>
      <p:ext uri="{BB962C8B-B14F-4D97-AF65-F5344CB8AC3E}">
        <p14:creationId xmlns:p14="http://schemas.microsoft.com/office/powerpoint/2010/main" val="2216410180"/>
      </p:ext>
    </p:extLst>
  </p:cSld>
  <p:clrMap bg1="lt1" tx1="dk1" bg2="lt2" tx2="dk2" accent1="accent1" accent2="accent2" accent3="accent3" accent4="accent4" accent5="accent5" accent6="accent6" hlink="hlink" folHlink="folHlink"/>
  <p:txStyles>
    <p:titleStyle>
      <a:lvl1pPr algn="r" defTabSz="457200" rtl="0" eaLnBrk="1" fontAlgn="base" hangingPunct="1">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1" fontAlgn="base" hangingPunct="1">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22"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388" y="283983"/>
            <a:ext cx="5723413" cy="73064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790"/>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669920130"/>
      </p:ext>
    </p:extLst>
  </p:cSld>
  <p:clrMap bg1="lt1" tx1="dk1" bg2="lt2" tx2="dk2" accent1="accent1" accent2="accent2" accent3="accent3" accent4="accent4" accent5="accent5" accent6="accent6" hlink="hlink" folHlink="folHlink"/>
  <p:sldLayoutIdLst>
    <p:sldLayoutId id="2147483669" r:id="rId1"/>
  </p:sldLayoutIdLst>
  <p:txStyles>
    <p:titleStyle>
      <a:lvl1pPr algn="r" defTabSz="457200" rtl="0" eaLnBrk="1" fontAlgn="base" hangingPunct="1">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1" fontAlgn="base" hangingPunct="1">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09600"/>
          </a:xfrm>
          <a:prstGeom prst="rect">
            <a:avLst/>
          </a:prstGeom>
          <a:noFill/>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p:nvPr/>
        </p:nvGrpSpPr>
        <p:grpSpPr>
          <a:xfrm>
            <a:off x="17396" y="6400800"/>
            <a:ext cx="9144000" cy="462458"/>
            <a:chOff x="17396" y="6324600"/>
            <a:chExt cx="9144000" cy="538658"/>
          </a:xfrm>
        </p:grpSpPr>
        <p:sp>
          <p:nvSpPr>
            <p:cNvPr id="8" name="Rectangle 7"/>
            <p:cNvSpPr/>
            <p:nvPr/>
          </p:nvSpPr>
          <p:spPr>
            <a:xfrm>
              <a:off x="17396" y="6324600"/>
              <a:ext cx="9144000" cy="538658"/>
            </a:xfrm>
            <a:prstGeom prst="rect">
              <a:avLst/>
            </a:prstGeom>
            <a:gradFill flip="none" rotWithShape="1">
              <a:gsLst>
                <a:gs pos="100000">
                  <a:srgbClr val="1878A6">
                    <a:alpha val="65000"/>
                  </a:srgbClr>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NQPHorizontalLogo.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400800"/>
              <a:ext cx="3429000" cy="411480"/>
            </a:xfrm>
            <a:prstGeom prst="rect">
              <a:avLst/>
            </a:prstGeom>
          </p:spPr>
        </p:pic>
      </p:grpSp>
      <p:sp>
        <p:nvSpPr>
          <p:cNvPr id="11" name="Slide Number Placeholder 5"/>
          <p:cNvSpPr txBox="1">
            <a:spLocks/>
          </p:cNvSpPr>
          <p:nvPr/>
        </p:nvSpPr>
        <p:spPr>
          <a:xfrm>
            <a:off x="69342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7693324-3DAD-4860-A9BD-09F6EA6AB760}" type="slidenum">
              <a:rPr lang="en-US" smtClean="0"/>
              <a:pPr algn="r"/>
              <a:t>‹#›</a:t>
            </a:fld>
            <a:endParaRPr lang="en-US" dirty="0"/>
          </a:p>
        </p:txBody>
      </p:sp>
    </p:spTree>
    <p:extLst>
      <p:ext uri="{BB962C8B-B14F-4D97-AF65-F5344CB8AC3E}">
        <p14:creationId xmlns:p14="http://schemas.microsoft.com/office/powerpoint/2010/main" val="2324135837"/>
      </p:ext>
    </p:extLst>
  </p:cSld>
  <p:clrMap bg1="lt1" tx1="dk1" bg2="lt2" tx2="dk2" accent1="accent1" accent2="accent2" accent3="accent3" accent4="accent4" accent5="accent5" accent6="accent6" hlink="hlink" folHlink="folHlink"/>
  <p:sldLayoutIdLst>
    <p:sldLayoutId id="2147483671" r:id="rId1"/>
    <p:sldLayoutId id="2147483672" r:id="rId2"/>
  </p:sldLayoutIdLst>
  <p:timing>
    <p:tnLst>
      <p:par>
        <p:cTn id="1" dur="indefinite" restart="never" nodeType="tmRoot"/>
      </p:par>
    </p:tnLst>
  </p:timing>
  <p:txStyles>
    <p:titleStyle>
      <a:lvl1pPr algn="ctr" defTabSz="914400" rtl="0" eaLnBrk="1" latinLnBrk="0" hangingPunct="1">
        <a:spcBef>
          <a:spcPct val="0"/>
        </a:spcBef>
        <a:buNone/>
        <a:defRPr sz="4400" b="0" kern="1200" cap="none" spc="0">
          <a:ln w="18415" cmpd="sng">
            <a:solidFill>
              <a:schemeClr val="tx2"/>
            </a:solidFill>
            <a:prstDash val="solid"/>
          </a:ln>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suffolkcare.org/community"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mcsilverinstituteatnyusilver.cmail20.com/t/i-l-uhuuydl-mtjkrodr-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2"/>
            <a:ext cx="7772400" cy="1470025"/>
          </a:xfrm>
        </p:spPr>
        <p:txBody>
          <a:bodyPr>
            <a:normAutofit fontScale="90000"/>
          </a:bodyPr>
          <a:lstStyle/>
          <a:p>
            <a:r>
              <a:rPr lang="en-US" dirty="0" smtClean="0"/>
              <a:t/>
            </a:r>
            <a:br>
              <a:rPr lang="en-US" dirty="0" smtClean="0"/>
            </a:br>
            <a:r>
              <a:rPr lang="en-US" dirty="0" smtClean="0"/>
              <a:t>Long Island Population Health Improvement Program</a:t>
            </a:r>
            <a:br>
              <a:rPr lang="en-US" dirty="0" smtClean="0"/>
            </a:br>
            <a:r>
              <a:rPr lang="en-US" dirty="0" smtClean="0"/>
              <a:t>(LIPHIP)</a:t>
            </a:r>
            <a:endParaRPr lang="en-US" dirty="0"/>
          </a:p>
        </p:txBody>
      </p:sp>
      <p:sp>
        <p:nvSpPr>
          <p:cNvPr id="3" name="Subtitle 2"/>
          <p:cNvSpPr>
            <a:spLocks noGrp="1"/>
          </p:cNvSpPr>
          <p:nvPr>
            <p:ph type="subTitle" idx="1"/>
          </p:nvPr>
        </p:nvSpPr>
        <p:spPr>
          <a:xfrm>
            <a:off x="1371600" y="3886200"/>
            <a:ext cx="6400800" cy="762000"/>
          </a:xfrm>
        </p:spPr>
        <p:txBody>
          <a:bodyPr/>
          <a:lstStyle/>
          <a:p>
            <a:r>
              <a:rPr lang="en-US" dirty="0" smtClean="0"/>
              <a:t>May 17, 2017</a:t>
            </a:r>
          </a:p>
          <a:p>
            <a:endParaRPr lang="en-US" dirty="0" smtClean="0"/>
          </a:p>
          <a:p>
            <a:endParaRPr lang="en-US" dirty="0" smtClean="0"/>
          </a:p>
        </p:txBody>
      </p:sp>
      <p:sp>
        <p:nvSpPr>
          <p:cNvPr id="4" name="TextBox 3"/>
          <p:cNvSpPr txBox="1"/>
          <p:nvPr/>
        </p:nvSpPr>
        <p:spPr>
          <a:xfrm>
            <a:off x="1981200" y="5105400"/>
            <a:ext cx="4953000" cy="677108"/>
          </a:xfrm>
          <a:prstGeom prst="rect">
            <a:avLst/>
          </a:prstGeom>
          <a:noFill/>
        </p:spPr>
        <p:txBody>
          <a:bodyPr wrap="square" rtlCol="0">
            <a:spAutoFit/>
          </a:bodyPr>
          <a:lstStyle/>
          <a:p>
            <a:pPr algn="ctr"/>
            <a:r>
              <a:rPr lang="en-US" sz="2000" b="1" i="1" dirty="0">
                <a:effectLst>
                  <a:outerShdw blurRad="38100" dist="38100" dir="2700000" algn="tl">
                    <a:srgbClr val="000000">
                      <a:alpha val="43137"/>
                    </a:srgbClr>
                  </a:outerShdw>
                </a:effectLst>
              </a:rPr>
              <a:t>This meeting is now being recorded.</a:t>
            </a:r>
          </a:p>
          <a:p>
            <a:pPr algn="ctr"/>
            <a:endParaRPr lang="en-US" dirty="0"/>
          </a:p>
        </p:txBody>
      </p:sp>
      <p:sp>
        <p:nvSpPr>
          <p:cNvPr id="5" name="Rectangle 4"/>
          <p:cNvSpPr/>
          <p:nvPr/>
        </p:nvSpPr>
        <p:spPr>
          <a:xfrm>
            <a:off x="2286000" y="838200"/>
            <a:ext cx="518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WIFI password: kayla1393</a:t>
            </a:r>
            <a:endParaRPr lang="en-US" sz="2400" b="1" dirty="0"/>
          </a:p>
        </p:txBody>
      </p:sp>
    </p:spTree>
    <p:extLst>
      <p:ext uri="{BB962C8B-B14F-4D97-AF65-F5344CB8AC3E}">
        <p14:creationId xmlns:p14="http://schemas.microsoft.com/office/powerpoint/2010/main" val="9591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Chronic Disease Management and PCMH</a:t>
            </a:r>
            <a:endParaRPr lang="en-US" dirty="0"/>
          </a:p>
        </p:txBody>
      </p:sp>
      <p:sp>
        <p:nvSpPr>
          <p:cNvPr id="3" name="Content Placeholder 2"/>
          <p:cNvSpPr>
            <a:spLocks noGrp="1"/>
          </p:cNvSpPr>
          <p:nvPr>
            <p:ph idx="1"/>
          </p:nvPr>
        </p:nvSpPr>
        <p:spPr>
          <a:xfrm>
            <a:off x="494441" y="914400"/>
            <a:ext cx="8229600" cy="4525963"/>
          </a:xfrm>
        </p:spPr>
        <p:txBody>
          <a:bodyPr>
            <a:noAutofit/>
          </a:bodyPr>
          <a:lstStyle/>
          <a:p>
            <a:pPr marL="0" indent="0">
              <a:buNone/>
            </a:pPr>
            <a:r>
              <a:rPr lang="en-US" sz="2800" b="1" u="sng" dirty="0" smtClean="0">
                <a:solidFill>
                  <a:schemeClr val="tx1"/>
                </a:solidFill>
              </a:rPr>
              <a:t>Chronic Disease Management and PCMH</a:t>
            </a:r>
          </a:p>
          <a:p>
            <a:r>
              <a:rPr lang="en-US" sz="1800" dirty="0" smtClean="0">
                <a:solidFill>
                  <a:schemeClr val="tx1"/>
                </a:solidFill>
              </a:rPr>
              <a:t>Workgroup meetings have been revised to include a monthly meeting focused on:</a:t>
            </a:r>
          </a:p>
          <a:p>
            <a:pPr lvl="1"/>
            <a:r>
              <a:rPr lang="en-US" sz="1800" dirty="0" smtClean="0">
                <a:solidFill>
                  <a:schemeClr val="tx1"/>
                </a:solidFill>
              </a:rPr>
              <a:t>Quality Outcomes</a:t>
            </a:r>
          </a:p>
          <a:p>
            <a:pPr lvl="1"/>
            <a:r>
              <a:rPr lang="en-US" sz="1800" dirty="0" smtClean="0">
                <a:solidFill>
                  <a:schemeClr val="tx1"/>
                </a:solidFill>
              </a:rPr>
              <a:t>Actively Engaged</a:t>
            </a:r>
          </a:p>
          <a:p>
            <a:pPr lvl="1"/>
            <a:r>
              <a:rPr lang="en-US" sz="1800" dirty="0" smtClean="0">
                <a:solidFill>
                  <a:schemeClr val="tx1"/>
                </a:solidFill>
              </a:rPr>
              <a:t>Provider Engagement</a:t>
            </a:r>
          </a:p>
          <a:p>
            <a:pPr lvl="1"/>
            <a:r>
              <a:rPr lang="en-US" sz="1800" dirty="0" smtClean="0">
                <a:solidFill>
                  <a:schemeClr val="tx1"/>
                </a:solidFill>
              </a:rPr>
              <a:t>Rate of PCMH certification</a:t>
            </a:r>
          </a:p>
          <a:p>
            <a:r>
              <a:rPr lang="en-US" sz="1800" dirty="0" smtClean="0">
                <a:solidFill>
                  <a:schemeClr val="tx1"/>
                </a:solidFill>
              </a:rPr>
              <a:t>Protocols have been developed related to improving self-management and care coordination, training will be provided going forward.</a:t>
            </a:r>
            <a:endParaRPr lang="en-US" sz="1800" dirty="0">
              <a:solidFill>
                <a:schemeClr val="tx1"/>
              </a:solidFill>
            </a:endParaRPr>
          </a:p>
        </p:txBody>
      </p:sp>
      <p:pic>
        <p:nvPicPr>
          <p:cNvPr id="1026" name="Picture 2" descr="Image result for blood press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3341" y="3810000"/>
            <a:ext cx="2971800" cy="25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65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IT &amp; Performance Reporting</a:t>
            </a:r>
            <a:endParaRPr lang="en-US" dirty="0">
              <a:solidFill>
                <a:srgbClr val="0070C0"/>
              </a:solidFill>
            </a:endParaRPr>
          </a:p>
        </p:txBody>
      </p:sp>
      <p:sp>
        <p:nvSpPr>
          <p:cNvPr id="3" name="Content Placeholder 2"/>
          <p:cNvSpPr>
            <a:spLocks noGrp="1"/>
          </p:cNvSpPr>
          <p:nvPr>
            <p:ph idx="1"/>
          </p:nvPr>
        </p:nvSpPr>
        <p:spPr/>
        <p:txBody>
          <a:bodyPr>
            <a:noAutofit/>
          </a:bodyPr>
          <a:lstStyle/>
          <a:p>
            <a:pPr marL="0" indent="0">
              <a:buNone/>
            </a:pPr>
            <a:r>
              <a:rPr lang="en-US" sz="2400" b="1" u="sng" dirty="0" smtClean="0">
                <a:solidFill>
                  <a:schemeClr val="tx1"/>
                </a:solidFill>
              </a:rPr>
              <a:t>IT</a:t>
            </a:r>
            <a:endParaRPr lang="en-US" sz="2400" b="1" u="sng" dirty="0">
              <a:solidFill>
                <a:schemeClr val="tx1"/>
              </a:solidFill>
            </a:endParaRPr>
          </a:p>
          <a:p>
            <a:pPr lvl="0"/>
            <a:r>
              <a:rPr lang="en-US" sz="1600" dirty="0">
                <a:solidFill>
                  <a:schemeClr val="tx1"/>
                </a:solidFill>
              </a:rPr>
              <a:t>IT Clinical Data Sharing and Interoperability Strategy document </a:t>
            </a:r>
            <a:endParaRPr lang="en-US" sz="1600" dirty="0" smtClean="0">
              <a:solidFill>
                <a:schemeClr val="tx1"/>
              </a:solidFill>
            </a:endParaRPr>
          </a:p>
          <a:p>
            <a:pPr marL="0" lvl="0" indent="0">
              <a:buNone/>
            </a:pPr>
            <a:r>
              <a:rPr lang="en-US" sz="1600" dirty="0">
                <a:solidFill>
                  <a:schemeClr val="tx1"/>
                </a:solidFill>
              </a:rPr>
              <a:t> </a:t>
            </a:r>
            <a:r>
              <a:rPr lang="en-US" sz="1600" dirty="0" smtClean="0">
                <a:solidFill>
                  <a:schemeClr val="tx1"/>
                </a:solidFill>
              </a:rPr>
              <a:t>       complete </a:t>
            </a:r>
            <a:r>
              <a:rPr lang="en-US" sz="1600" dirty="0">
                <a:solidFill>
                  <a:schemeClr val="tx1"/>
                </a:solidFill>
              </a:rPr>
              <a:t>and submitted.</a:t>
            </a:r>
          </a:p>
          <a:p>
            <a:pPr lvl="0"/>
            <a:r>
              <a:rPr lang="en-US" sz="1600" dirty="0" err="1">
                <a:solidFill>
                  <a:schemeClr val="tx1"/>
                </a:solidFill>
              </a:rPr>
              <a:t>Healthix</a:t>
            </a:r>
            <a:r>
              <a:rPr lang="en-US" sz="1600" dirty="0">
                <a:solidFill>
                  <a:schemeClr val="tx1"/>
                </a:solidFill>
              </a:rPr>
              <a:t> Best Practices Guide:  Document for Hubs to reference to facilitate the connection and utilization of </a:t>
            </a:r>
            <a:r>
              <a:rPr lang="en-US" sz="1600" dirty="0" err="1">
                <a:solidFill>
                  <a:schemeClr val="tx1"/>
                </a:solidFill>
              </a:rPr>
              <a:t>Healthix</a:t>
            </a:r>
            <a:r>
              <a:rPr lang="en-US" sz="1600" dirty="0">
                <a:solidFill>
                  <a:schemeClr val="tx1"/>
                </a:solidFill>
              </a:rPr>
              <a:t> by contracted providers.</a:t>
            </a:r>
          </a:p>
          <a:p>
            <a:pPr lvl="0"/>
            <a:r>
              <a:rPr lang="en-US" sz="1600" dirty="0">
                <a:solidFill>
                  <a:schemeClr val="tx1"/>
                </a:solidFill>
              </a:rPr>
              <a:t>Continue regularly scheduled meetings with PPS IT leads and </a:t>
            </a:r>
            <a:r>
              <a:rPr lang="en-US" sz="1600" dirty="0" err="1">
                <a:solidFill>
                  <a:schemeClr val="tx1"/>
                </a:solidFill>
              </a:rPr>
              <a:t>Healthix</a:t>
            </a:r>
            <a:r>
              <a:rPr lang="en-US" sz="1600" dirty="0">
                <a:solidFill>
                  <a:schemeClr val="tx1"/>
                </a:solidFill>
              </a:rPr>
              <a:t> </a:t>
            </a:r>
            <a:r>
              <a:rPr lang="en-US" sz="1600" dirty="0" smtClean="0">
                <a:solidFill>
                  <a:schemeClr val="tx1"/>
                </a:solidFill>
              </a:rPr>
              <a:t>leads</a:t>
            </a:r>
            <a:endParaRPr lang="en-US" sz="1600" dirty="0">
              <a:solidFill>
                <a:schemeClr val="tx1"/>
              </a:solidFill>
            </a:endParaRPr>
          </a:p>
          <a:p>
            <a:pPr lvl="0"/>
            <a:r>
              <a:rPr lang="en-US" sz="1600" dirty="0" smtClean="0">
                <a:solidFill>
                  <a:schemeClr val="tx1"/>
                </a:solidFill>
              </a:rPr>
              <a:t>Performance </a:t>
            </a:r>
            <a:r>
              <a:rPr lang="en-US" sz="1600" dirty="0">
                <a:solidFill>
                  <a:schemeClr val="tx1"/>
                </a:solidFill>
              </a:rPr>
              <a:t>Logic: Tool currently being implemented to streamline Provider&gt;Hub project information collection process</a:t>
            </a:r>
            <a:r>
              <a:rPr lang="en-US" sz="1600" dirty="0" smtClean="0">
                <a:solidFill>
                  <a:schemeClr val="tx1"/>
                </a:solidFill>
              </a:rPr>
              <a:t>.</a:t>
            </a:r>
          </a:p>
          <a:p>
            <a:pPr lvl="0"/>
            <a:endParaRPr lang="en-US" sz="1600" dirty="0">
              <a:solidFill>
                <a:schemeClr val="tx1"/>
              </a:solidFill>
            </a:endParaRPr>
          </a:p>
          <a:p>
            <a:pPr marL="0" lvl="0" indent="0">
              <a:buNone/>
            </a:pPr>
            <a:r>
              <a:rPr lang="en-US" sz="2400" b="1" u="sng" dirty="0" smtClean="0">
                <a:solidFill>
                  <a:schemeClr val="tx1"/>
                </a:solidFill>
              </a:rPr>
              <a:t>Performance Reporting/Quality</a:t>
            </a:r>
          </a:p>
          <a:p>
            <a:r>
              <a:rPr lang="en-US" sz="1600" dirty="0">
                <a:solidFill>
                  <a:schemeClr val="tx1"/>
                </a:solidFill>
              </a:rPr>
              <a:t>NQP has implemented Performance Reporting Scorecards that </a:t>
            </a:r>
            <a:endParaRPr lang="en-US" sz="1600" dirty="0" smtClean="0">
              <a:solidFill>
                <a:schemeClr val="tx1"/>
              </a:solidFill>
            </a:endParaRPr>
          </a:p>
          <a:p>
            <a:pPr marL="0" indent="0">
              <a:buNone/>
            </a:pPr>
            <a:r>
              <a:rPr lang="en-US" sz="1600" dirty="0">
                <a:solidFill>
                  <a:schemeClr val="tx1"/>
                </a:solidFill>
              </a:rPr>
              <a:t> </a:t>
            </a:r>
            <a:r>
              <a:rPr lang="en-US" sz="1600" dirty="0" smtClean="0">
                <a:solidFill>
                  <a:schemeClr val="tx1"/>
                </a:solidFill>
              </a:rPr>
              <a:t>      focus </a:t>
            </a:r>
            <a:r>
              <a:rPr lang="en-US" sz="1600" dirty="0">
                <a:solidFill>
                  <a:schemeClr val="tx1"/>
                </a:solidFill>
              </a:rPr>
              <a:t>on:</a:t>
            </a:r>
          </a:p>
          <a:p>
            <a:pPr lvl="1"/>
            <a:r>
              <a:rPr lang="en-US" sz="1600" dirty="0">
                <a:solidFill>
                  <a:schemeClr val="tx1"/>
                </a:solidFill>
              </a:rPr>
              <a:t>Actively Engaged</a:t>
            </a:r>
          </a:p>
          <a:p>
            <a:pPr lvl="1"/>
            <a:r>
              <a:rPr lang="en-US" sz="1600" dirty="0">
                <a:solidFill>
                  <a:schemeClr val="tx1"/>
                </a:solidFill>
              </a:rPr>
              <a:t>Contracting</a:t>
            </a:r>
          </a:p>
          <a:p>
            <a:pPr lvl="1"/>
            <a:r>
              <a:rPr lang="en-US" sz="1600" dirty="0">
                <a:solidFill>
                  <a:schemeClr val="tx1"/>
                </a:solidFill>
              </a:rPr>
              <a:t>Quality Metrics</a:t>
            </a:r>
          </a:p>
          <a:p>
            <a:r>
              <a:rPr lang="en-US" sz="1600" dirty="0">
                <a:solidFill>
                  <a:schemeClr val="tx1"/>
                </a:solidFill>
              </a:rPr>
              <a:t>These are used as tools within our workgroups to track progress and outcomes</a:t>
            </a:r>
          </a:p>
          <a:p>
            <a:pPr marL="0" lvl="0" indent="0">
              <a:buNone/>
            </a:pPr>
            <a:endParaRPr lang="en-US" sz="2400" b="1" u="sng" dirty="0">
              <a:solidFill>
                <a:schemeClr val="tx1"/>
              </a:solidFill>
            </a:endParaRPr>
          </a:p>
        </p:txBody>
      </p:sp>
      <p:pic>
        <p:nvPicPr>
          <p:cNvPr id="4098" name="Picture 2" descr="Image result for Health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617" y="1295400"/>
            <a:ext cx="19050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erformance repor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620" y="4203071"/>
            <a:ext cx="216499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5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p:spPr>
        <p:txBody>
          <a:bodyPr vert="horz" lIns="91440" tIns="45720" rIns="91440" bIns="45720" rtlCol="0" anchor="ctr">
            <a:normAutofit fontScale="90000"/>
          </a:bodyPr>
          <a:lstStyle/>
          <a:p>
            <a:r>
              <a:rPr lang="en-US" dirty="0">
                <a:solidFill>
                  <a:srgbClr val="0070C0"/>
                </a:solidFill>
              </a:rPr>
              <a:t>Value Based Payment</a:t>
            </a:r>
          </a:p>
        </p:txBody>
      </p:sp>
      <p:sp>
        <p:nvSpPr>
          <p:cNvPr id="3" name="Content Placeholder 2"/>
          <p:cNvSpPr>
            <a:spLocks noGrp="1"/>
          </p:cNvSpPr>
          <p:nvPr>
            <p:ph idx="1"/>
          </p:nvPr>
        </p:nvSpPr>
        <p:spPr/>
        <p:txBody>
          <a:bodyPr/>
          <a:lstStyle/>
          <a:p>
            <a:r>
              <a:rPr lang="en-US" dirty="0" smtClean="0">
                <a:solidFill>
                  <a:schemeClr val="tx1"/>
                </a:solidFill>
              </a:rPr>
              <a:t>Development of VBP implementation plan based off of recent survey to Hubs and providers</a:t>
            </a:r>
          </a:p>
          <a:p>
            <a:r>
              <a:rPr lang="en-US" dirty="0" smtClean="0">
                <a:solidFill>
                  <a:schemeClr val="tx1"/>
                </a:solidFill>
              </a:rPr>
              <a:t>Collaborating with potential VBP expert consultants to design education and training for network to support towards transformation</a:t>
            </a:r>
          </a:p>
        </p:txBody>
      </p:sp>
      <p:pic>
        <p:nvPicPr>
          <p:cNvPr id="5122" name="Picture 2" descr="Image result for Value Based Health Care Graph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9" y="4648200"/>
            <a:ext cx="1476375" cy="148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97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43000" y="1489907"/>
            <a:ext cx="6858000" cy="4227282"/>
          </a:xfrm>
          <a:prstGeom prst="rect">
            <a:avLst/>
          </a:prstGeom>
        </p:spPr>
      </p:pic>
      <p:sp>
        <p:nvSpPr>
          <p:cNvPr id="2" name="Text Placeholder 1"/>
          <p:cNvSpPr>
            <a:spLocks noGrp="1"/>
          </p:cNvSpPr>
          <p:nvPr>
            <p:ph type="body" sz="quarter" idx="14"/>
          </p:nvPr>
        </p:nvSpPr>
        <p:spPr>
          <a:xfrm>
            <a:off x="457200" y="1182922"/>
            <a:ext cx="8229600" cy="4841259"/>
          </a:xfrm>
        </p:spPr>
        <p:txBody>
          <a:bodyPr anchor="ctr">
            <a:normAutofit/>
          </a:bodyPr>
          <a:lstStyle/>
          <a:p>
            <a:pPr marL="342900" indent="-342900" algn="l">
              <a:buFont typeface="Wingdings" panose="05000000000000000000" pitchFamily="2" charset="2"/>
              <a:buChar char="Ø"/>
            </a:pPr>
            <a:r>
              <a:rPr lang="en-US" sz="2800" b="1" dirty="0" smtClean="0">
                <a:solidFill>
                  <a:schemeClr val="tx1"/>
                </a:solidFill>
              </a:rPr>
              <a:t>Community Engagement Website Launched!</a:t>
            </a:r>
          </a:p>
          <a:p>
            <a:pPr marL="342900" indent="-342900" algn="l">
              <a:buFont typeface="Wingdings" panose="05000000000000000000" pitchFamily="2" charset="2"/>
              <a:buChar char="Ø"/>
            </a:pPr>
            <a:endParaRPr lang="en-US" sz="2800" b="1" dirty="0" smtClean="0">
              <a:solidFill>
                <a:schemeClr val="tx1"/>
              </a:solidFill>
            </a:endParaRPr>
          </a:p>
          <a:p>
            <a:pPr marL="342900" indent="-342900" algn="l">
              <a:buFont typeface="Wingdings" panose="05000000000000000000" pitchFamily="2" charset="2"/>
              <a:buChar char="Ø"/>
            </a:pPr>
            <a:r>
              <a:rPr lang="en-US" sz="2800" b="1" dirty="0" smtClean="0">
                <a:solidFill>
                  <a:schemeClr val="tx1"/>
                </a:solidFill>
              </a:rPr>
              <a:t>CBO Survey &amp; CBO Learning Collaborative on June 13</a:t>
            </a:r>
            <a:r>
              <a:rPr lang="en-US" sz="2800" b="1" baseline="30000" dirty="0" smtClean="0">
                <a:solidFill>
                  <a:schemeClr val="tx1"/>
                </a:solidFill>
              </a:rPr>
              <a:t>th</a:t>
            </a:r>
            <a:r>
              <a:rPr lang="en-US" sz="2800" b="1" dirty="0" smtClean="0">
                <a:solidFill>
                  <a:schemeClr val="tx1"/>
                </a:solidFill>
              </a:rPr>
              <a:t> </a:t>
            </a:r>
          </a:p>
          <a:p>
            <a:pPr marL="342900" indent="-342900" algn="l">
              <a:buFont typeface="Wingdings" panose="05000000000000000000" pitchFamily="2" charset="2"/>
              <a:buChar char="Ø"/>
            </a:pPr>
            <a:endParaRPr lang="en-US" sz="2800" b="1" dirty="0" smtClean="0">
              <a:solidFill>
                <a:schemeClr val="tx1"/>
              </a:solidFill>
            </a:endParaRPr>
          </a:p>
          <a:p>
            <a:pPr marL="342900" indent="-342900" algn="l">
              <a:buFont typeface="Wingdings" panose="05000000000000000000" pitchFamily="2" charset="2"/>
              <a:buChar char="Ø"/>
            </a:pPr>
            <a:r>
              <a:rPr lang="en-US" sz="2800" b="1" dirty="0" smtClean="0">
                <a:solidFill>
                  <a:schemeClr val="tx1"/>
                </a:solidFill>
              </a:rPr>
              <a:t>Performance Gaps – Adolescents &amp; School Districts</a:t>
            </a:r>
            <a:endParaRPr lang="en-US" sz="2800" b="1" dirty="0">
              <a:solidFill>
                <a:schemeClr val="tx1"/>
              </a:solidFill>
            </a:endParaRPr>
          </a:p>
        </p:txBody>
      </p:sp>
      <p:sp>
        <p:nvSpPr>
          <p:cNvPr id="4" name="Title 3"/>
          <p:cNvSpPr>
            <a:spLocks noGrp="1"/>
          </p:cNvSpPr>
          <p:nvPr>
            <p:ph type="title"/>
          </p:nvPr>
        </p:nvSpPr>
        <p:spPr/>
        <p:txBody>
          <a:bodyPr vert="horz" lIns="91440" tIns="45720" rIns="91440" bIns="45720" rtlCol="0" anchor="ctr">
            <a:normAutofit/>
          </a:bodyPr>
          <a:lstStyle/>
          <a:p>
            <a:r>
              <a:rPr lang="en-US" sz="3200" b="1" baseline="6000" dirty="0" smtClean="0">
                <a:solidFill>
                  <a:srgbClr val="B60225"/>
                </a:solidFill>
              </a:rPr>
              <a:t>SCC updates</a:t>
            </a:r>
            <a:endParaRPr lang="en-US" sz="3200" b="1" baseline="6000" dirty="0">
              <a:solidFill>
                <a:srgbClr val="B60225"/>
              </a:solidFill>
            </a:endParaRPr>
          </a:p>
        </p:txBody>
      </p:sp>
    </p:spTree>
    <p:extLst>
      <p:ext uri="{BB962C8B-B14F-4D97-AF65-F5344CB8AC3E}">
        <p14:creationId xmlns:p14="http://schemas.microsoft.com/office/powerpoint/2010/main" val="994608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Autofit/>
          </a:bodyPr>
          <a:lstStyle/>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p>
          <a:p>
            <a:endParaRPr lang="en-US" sz="1800" dirty="0"/>
          </a:p>
          <a:p>
            <a:endParaRPr lang="en-US" sz="1800" b="1" dirty="0"/>
          </a:p>
          <a:p>
            <a:endParaRPr lang="en-US" sz="1800" b="1" dirty="0"/>
          </a:p>
        </p:txBody>
      </p:sp>
      <p:sp>
        <p:nvSpPr>
          <p:cNvPr id="10" name="Title 3"/>
          <p:cNvSpPr>
            <a:spLocks noGrp="1"/>
          </p:cNvSpPr>
          <p:nvPr>
            <p:ph type="title"/>
          </p:nvPr>
        </p:nvSpPr>
        <p:spPr>
          <a:xfrm>
            <a:off x="2963389" y="283983"/>
            <a:ext cx="5723413" cy="730642"/>
          </a:xfrm>
        </p:spPr>
        <p:txBody>
          <a:bodyPr vert="horz" lIns="91440" tIns="45720" rIns="91440" bIns="45720" rtlCol="0" anchor="ctr">
            <a:normAutofit/>
          </a:bodyPr>
          <a:lstStyle/>
          <a:p>
            <a:r>
              <a:rPr lang="en-US" sz="3200" b="1" baseline="6000" dirty="0">
                <a:solidFill>
                  <a:srgbClr val="B60225"/>
                </a:solidFill>
              </a:rPr>
              <a:t>SCC updates</a:t>
            </a:r>
          </a:p>
        </p:txBody>
      </p:sp>
      <p:pic>
        <p:nvPicPr>
          <p:cNvPr id="6" name="Picture 5"/>
          <p:cNvPicPr>
            <a:picLocks noChangeAspect="1"/>
          </p:cNvPicPr>
          <p:nvPr/>
        </p:nvPicPr>
        <p:blipFill>
          <a:blip r:embed="rId3"/>
          <a:stretch>
            <a:fillRect/>
          </a:stretch>
        </p:blipFill>
        <p:spPr>
          <a:xfrm>
            <a:off x="5356322" y="1198307"/>
            <a:ext cx="3649287" cy="1800212"/>
          </a:xfrm>
          <a:prstGeom prst="rect">
            <a:avLst/>
          </a:prstGeom>
        </p:spPr>
      </p:pic>
      <p:pic>
        <p:nvPicPr>
          <p:cNvPr id="8" name="Picture 7"/>
          <p:cNvPicPr>
            <a:picLocks noChangeAspect="1"/>
          </p:cNvPicPr>
          <p:nvPr/>
        </p:nvPicPr>
        <p:blipFill>
          <a:blip r:embed="rId4"/>
          <a:stretch>
            <a:fillRect/>
          </a:stretch>
        </p:blipFill>
        <p:spPr>
          <a:xfrm>
            <a:off x="3657600" y="3299996"/>
            <a:ext cx="2590800" cy="2980511"/>
          </a:xfrm>
          <a:prstGeom prst="rect">
            <a:avLst/>
          </a:prstGeom>
        </p:spPr>
      </p:pic>
      <p:pic>
        <p:nvPicPr>
          <p:cNvPr id="11" name="Picture 10"/>
          <p:cNvPicPr>
            <a:picLocks noChangeAspect="1"/>
          </p:cNvPicPr>
          <p:nvPr/>
        </p:nvPicPr>
        <p:blipFill>
          <a:blip r:embed="rId5"/>
          <a:stretch>
            <a:fillRect/>
          </a:stretch>
        </p:blipFill>
        <p:spPr>
          <a:xfrm>
            <a:off x="6433429" y="3015162"/>
            <a:ext cx="2546780" cy="3295660"/>
          </a:xfrm>
          <a:prstGeom prst="rect">
            <a:avLst/>
          </a:prstGeom>
        </p:spPr>
      </p:pic>
      <p:sp>
        <p:nvSpPr>
          <p:cNvPr id="7" name="TextBox 6"/>
          <p:cNvSpPr txBox="1"/>
          <p:nvPr/>
        </p:nvSpPr>
        <p:spPr>
          <a:xfrm>
            <a:off x="320676" y="1145560"/>
            <a:ext cx="5760720" cy="2154436"/>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en-US" sz="2400" b="1" u="sng" dirty="0" smtClean="0">
                <a:latin typeface="Helvetica" panose="020B0604020202020204" pitchFamily="34" charset="0"/>
                <a:cs typeface="Helvetica" panose="020B0604020202020204" pitchFamily="34" charset="0"/>
              </a:rPr>
              <a:t>SCC Community </a:t>
            </a:r>
            <a:r>
              <a:rPr lang="en-US" sz="2400" b="1" u="sng" dirty="0">
                <a:latin typeface="Helvetica" panose="020B0604020202020204" pitchFamily="34" charset="0"/>
                <a:cs typeface="Helvetica" panose="020B0604020202020204" pitchFamily="34" charset="0"/>
              </a:rPr>
              <a:t>Website: </a:t>
            </a:r>
            <a:endParaRPr lang="en-US" sz="2400" b="1" u="sng" dirty="0" smtClean="0">
              <a:latin typeface="Helvetica" panose="020B0604020202020204" pitchFamily="34" charset="0"/>
              <a:cs typeface="Helvetica" panose="020B0604020202020204" pitchFamily="34" charset="0"/>
            </a:endParaRPr>
          </a:p>
          <a:p>
            <a:pPr>
              <a:buClr>
                <a:srgbClr val="C00000"/>
              </a:buClr>
            </a:pPr>
            <a:r>
              <a:rPr lang="en-US" sz="2200" b="1" dirty="0" smtClean="0">
                <a:latin typeface="Helvetica" panose="020B0604020202020204" pitchFamily="34" charset="0"/>
                <a:cs typeface="Helvetica" panose="020B0604020202020204" pitchFamily="34" charset="0"/>
                <a:hlinkClick r:id="rId6"/>
              </a:rPr>
              <a:t>www.suffolkcare.org/community</a:t>
            </a:r>
            <a:r>
              <a:rPr lang="en-US" sz="2200" b="1" dirty="0" smtClean="0">
                <a:latin typeface="Helvetica" panose="020B0604020202020204" pitchFamily="34" charset="0"/>
                <a:cs typeface="Helvetica" panose="020B0604020202020204" pitchFamily="34" charset="0"/>
              </a:rPr>
              <a:t> </a:t>
            </a:r>
          </a:p>
          <a:p>
            <a:pPr marL="800100" lvl="1" indent="-342900">
              <a:buClr>
                <a:srgbClr val="C00000"/>
              </a:buClr>
              <a:buFont typeface="Arial" panose="020B0604020202020204" pitchFamily="34" charset="0"/>
              <a:buChar char="•"/>
            </a:pPr>
            <a:r>
              <a:rPr lang="en-US" sz="2200" b="1" dirty="0" smtClean="0">
                <a:latin typeface="Helvetica" panose="020B0604020202020204" pitchFamily="34" charset="0"/>
                <a:cs typeface="Helvetica" panose="020B0604020202020204" pitchFamily="34" charset="0"/>
              </a:rPr>
              <a:t>Health Education Materials</a:t>
            </a:r>
          </a:p>
          <a:p>
            <a:pPr marL="800100" lvl="1" indent="-342900">
              <a:buClr>
                <a:srgbClr val="C00000"/>
              </a:buClr>
              <a:buFont typeface="Arial" panose="020B0604020202020204" pitchFamily="34" charset="0"/>
              <a:buChar char="•"/>
            </a:pPr>
            <a:r>
              <a:rPr lang="en-US" sz="2200" b="1" dirty="0" smtClean="0">
                <a:latin typeface="Helvetica" panose="020B0604020202020204" pitchFamily="34" charset="0"/>
                <a:cs typeface="Helvetica" panose="020B0604020202020204" pitchFamily="34" charset="0"/>
              </a:rPr>
              <a:t>Community Calendar</a:t>
            </a:r>
          </a:p>
          <a:p>
            <a:pPr marL="800100" lvl="1" indent="-342900">
              <a:buClr>
                <a:srgbClr val="C00000"/>
              </a:buClr>
              <a:buFont typeface="Arial" panose="020B0604020202020204" pitchFamily="34" charset="0"/>
              <a:buChar char="•"/>
            </a:pPr>
            <a:r>
              <a:rPr lang="en-US" sz="2200" b="1" dirty="0" smtClean="0">
                <a:latin typeface="Helvetica" panose="020B0604020202020204" pitchFamily="34" charset="0"/>
                <a:cs typeface="Helvetica" panose="020B0604020202020204" pitchFamily="34" charset="0"/>
              </a:rPr>
              <a:t>Health Resources</a:t>
            </a:r>
          </a:p>
          <a:p>
            <a:pPr marL="800100" lvl="1" indent="-342900">
              <a:buClr>
                <a:srgbClr val="C00000"/>
              </a:buClr>
              <a:buFont typeface="Arial" panose="020B0604020202020204" pitchFamily="34" charset="0"/>
              <a:buChar char="•"/>
            </a:pPr>
            <a:r>
              <a:rPr lang="en-US" sz="2200" b="1" dirty="0" smtClean="0">
                <a:latin typeface="Helvetica" panose="020B0604020202020204" pitchFamily="34" charset="0"/>
                <a:cs typeface="Helvetica" panose="020B0604020202020204" pitchFamily="34" charset="0"/>
              </a:rPr>
              <a:t>HITE </a:t>
            </a:r>
            <a:r>
              <a:rPr lang="en-US" sz="2200" b="1" dirty="0">
                <a:latin typeface="Helvetica" panose="020B0604020202020204" pitchFamily="34" charset="0"/>
                <a:cs typeface="Helvetica" panose="020B0604020202020204" pitchFamily="34" charset="0"/>
              </a:rPr>
              <a:t>Resource </a:t>
            </a:r>
            <a:r>
              <a:rPr lang="en-US" sz="2200" b="1" dirty="0" smtClean="0">
                <a:latin typeface="Helvetica" panose="020B0604020202020204" pitchFamily="34" charset="0"/>
                <a:cs typeface="Helvetica" panose="020B0604020202020204" pitchFamily="34" charset="0"/>
              </a:rPr>
              <a:t>Directory</a:t>
            </a:r>
          </a:p>
        </p:txBody>
      </p:sp>
      <p:pic>
        <p:nvPicPr>
          <p:cNvPr id="9" name="Picture 8"/>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0" y="4896124"/>
            <a:ext cx="2362200" cy="1456064"/>
          </a:xfrm>
          <a:prstGeom prst="rect">
            <a:avLst/>
          </a:prstGeom>
        </p:spPr>
      </p:pic>
    </p:spTree>
    <p:extLst>
      <p:ext uri="{BB962C8B-B14F-4D97-AF65-F5344CB8AC3E}">
        <p14:creationId xmlns:p14="http://schemas.microsoft.com/office/powerpoint/2010/main" val="3906937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r>
              <a:rPr lang="en-US" sz="3200" b="1" baseline="6000" dirty="0" smtClean="0">
                <a:solidFill>
                  <a:srgbClr val="B60225"/>
                </a:solidFill>
              </a:rPr>
              <a:t>SCC updates</a:t>
            </a:r>
            <a:endParaRPr lang="en-US" sz="3200" b="1" baseline="6000" dirty="0">
              <a:solidFill>
                <a:srgbClr val="B60225"/>
              </a:solidFill>
            </a:endParaRPr>
          </a:p>
        </p:txBody>
      </p:sp>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4896124"/>
            <a:ext cx="2362200" cy="1456064"/>
          </a:xfrm>
          <a:prstGeom prst="rect">
            <a:avLst/>
          </a:prstGeom>
        </p:spPr>
      </p:pic>
      <p:sp>
        <p:nvSpPr>
          <p:cNvPr id="7" name="TextBox 6"/>
          <p:cNvSpPr txBox="1"/>
          <p:nvPr/>
        </p:nvSpPr>
        <p:spPr>
          <a:xfrm>
            <a:off x="328354" y="1185690"/>
            <a:ext cx="5544589" cy="2677656"/>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en-US" sz="2400" b="1" u="sng" dirty="0">
                <a:latin typeface="Helvetica" panose="020B0604020202020204" pitchFamily="34" charset="0"/>
                <a:cs typeface="Helvetica" panose="020B0604020202020204" pitchFamily="34" charset="0"/>
              </a:rPr>
              <a:t>CBO Survey &amp; CBO Learning Collaborative on June </a:t>
            </a:r>
            <a:r>
              <a:rPr lang="en-US" sz="2400" b="1" u="sng" dirty="0" smtClean="0">
                <a:latin typeface="Helvetica" panose="020B0604020202020204" pitchFamily="34" charset="0"/>
                <a:cs typeface="Helvetica" panose="020B0604020202020204" pitchFamily="34" charset="0"/>
              </a:rPr>
              <a:t>13</a:t>
            </a:r>
            <a:r>
              <a:rPr lang="en-US" sz="2400" b="1" u="sng" baseline="30000" dirty="0" smtClean="0">
                <a:latin typeface="Helvetica" panose="020B0604020202020204" pitchFamily="34" charset="0"/>
                <a:cs typeface="Helvetica" panose="020B0604020202020204" pitchFamily="34" charset="0"/>
              </a:rPr>
              <a:t>th</a:t>
            </a:r>
            <a:r>
              <a:rPr lang="en-US" sz="2400" b="1" u="sng" dirty="0" smtClean="0">
                <a:latin typeface="Helvetica" panose="020B0604020202020204" pitchFamily="34" charset="0"/>
                <a:cs typeface="Helvetica" panose="020B0604020202020204" pitchFamily="34" charset="0"/>
              </a:rPr>
              <a:t>:</a:t>
            </a:r>
          </a:p>
          <a:p>
            <a:pPr marL="800100" lvl="1" indent="-342900">
              <a:buClr>
                <a:srgbClr val="C00000"/>
              </a:buClr>
              <a:buFont typeface="Arial" panose="020B0604020202020204" pitchFamily="34" charset="0"/>
              <a:buChar char="•"/>
            </a:pPr>
            <a:r>
              <a:rPr lang="en-US" sz="2400" b="1" dirty="0" smtClean="0">
                <a:latin typeface="Helvetica" panose="020B0604020202020204" pitchFamily="34" charset="0"/>
                <a:cs typeface="Helvetica" panose="020B0604020202020204" pitchFamily="34" charset="0"/>
              </a:rPr>
              <a:t>Survey responders invited to attend</a:t>
            </a:r>
          </a:p>
          <a:p>
            <a:pPr marL="800100" lvl="1" indent="-342900">
              <a:buClr>
                <a:srgbClr val="C00000"/>
              </a:buClr>
              <a:buFont typeface="Arial" panose="020B0604020202020204" pitchFamily="34" charset="0"/>
              <a:buChar char="•"/>
            </a:pPr>
            <a:r>
              <a:rPr lang="en-US" sz="2400" b="1" dirty="0">
                <a:latin typeface="Helvetica" panose="020B0604020202020204" pitchFamily="34" charset="0"/>
                <a:cs typeface="Helvetica" panose="020B0604020202020204" pitchFamily="34" charset="0"/>
              </a:rPr>
              <a:t>CBO </a:t>
            </a:r>
            <a:r>
              <a:rPr lang="en-US" sz="2400" b="1" dirty="0" smtClean="0">
                <a:latin typeface="Helvetica" panose="020B0604020202020204" pitchFamily="34" charset="0"/>
                <a:cs typeface="Helvetica" panose="020B0604020202020204" pitchFamily="34" charset="0"/>
              </a:rPr>
              <a:t>survey </a:t>
            </a:r>
            <a:r>
              <a:rPr lang="en-US" sz="2400" b="1" dirty="0">
                <a:latin typeface="Helvetica" panose="020B0604020202020204" pitchFamily="34" charset="0"/>
                <a:cs typeface="Helvetica" panose="020B0604020202020204" pitchFamily="34" charset="0"/>
              </a:rPr>
              <a:t>f</a:t>
            </a:r>
            <a:r>
              <a:rPr lang="en-US" sz="2400" b="1" dirty="0" smtClean="0">
                <a:latin typeface="Helvetica" panose="020B0604020202020204" pitchFamily="34" charset="0"/>
                <a:cs typeface="Helvetica" panose="020B0604020202020204" pitchFamily="34" charset="0"/>
              </a:rPr>
              <a:t>indings &amp; potential cross partnership opportunities</a:t>
            </a:r>
            <a:endParaRPr lang="en-US" sz="2400" b="1" dirty="0">
              <a:latin typeface="Helvetica" panose="020B0604020202020204" pitchFamily="34" charset="0"/>
              <a:cs typeface="Helvetica" panose="020B0604020202020204" pitchFamily="34" charset="0"/>
            </a:endParaRPr>
          </a:p>
        </p:txBody>
      </p:sp>
      <p:pic>
        <p:nvPicPr>
          <p:cNvPr id="9" name="Picture 8"/>
          <p:cNvPicPr/>
          <p:nvPr/>
        </p:nvPicPr>
        <p:blipFill>
          <a:blip r:embed="rId4">
            <a:extLst>
              <a:ext uri="{BEBA8EAE-BF5A-486C-A8C5-ECC9F3942E4B}">
                <a14:imgProps xmlns:a14="http://schemas.microsoft.com/office/drawing/2010/main">
                  <a14:imgLayer r:embed="rId5">
                    <a14:imgEffect>
                      <a14:backgroundRemoval t="10000" b="97333" l="2500" r="97500"/>
                    </a14:imgEffect>
                  </a14:imgLayer>
                </a14:imgProps>
              </a:ext>
              <a:ext uri="{28A0092B-C50C-407E-A947-70E740481C1C}">
                <a14:useLocalDpi xmlns:a14="http://schemas.microsoft.com/office/drawing/2010/main" val="0"/>
              </a:ext>
            </a:extLst>
          </a:blip>
          <a:stretch>
            <a:fillRect/>
          </a:stretch>
        </p:blipFill>
        <p:spPr>
          <a:xfrm>
            <a:off x="5143500" y="3213100"/>
            <a:ext cx="3857626" cy="2997076"/>
          </a:xfrm>
          <a:prstGeom prst="rect">
            <a:avLst/>
          </a:prstGeom>
          <a:solidFill>
            <a:schemeClr val="bg1">
              <a:alpha val="0"/>
            </a:schemeClr>
          </a:solidFill>
          <a:effectLst>
            <a:outerShdw blurRad="50800" dist="50800" dir="5400000" algn="ctr" rotWithShape="0">
              <a:srgbClr val="000000"/>
            </a:outerShdw>
          </a:effectLst>
        </p:spPr>
      </p:pic>
    </p:spTree>
    <p:extLst>
      <p:ext uri="{BB962C8B-B14F-4D97-AF65-F5344CB8AC3E}">
        <p14:creationId xmlns:p14="http://schemas.microsoft.com/office/powerpoint/2010/main" val="256566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r>
              <a:rPr lang="en-US" sz="3200" b="1" baseline="6000" dirty="0" smtClean="0">
                <a:solidFill>
                  <a:srgbClr val="B60225"/>
                </a:solidFill>
              </a:rPr>
              <a:t>SCC updates</a:t>
            </a:r>
            <a:endParaRPr lang="en-US" sz="3200" b="1" baseline="6000" dirty="0">
              <a:solidFill>
                <a:srgbClr val="B60225"/>
              </a:solidFill>
            </a:endParaRPr>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4896124"/>
            <a:ext cx="2362200" cy="145606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4777" y="5009657"/>
            <a:ext cx="1142999" cy="1228998"/>
          </a:xfrm>
          <a:prstGeom prst="rect">
            <a:avLst/>
          </a:prstGeom>
        </p:spPr>
      </p:pic>
      <p:sp>
        <p:nvSpPr>
          <p:cNvPr id="7" name="TextBox 6"/>
          <p:cNvSpPr txBox="1"/>
          <p:nvPr/>
        </p:nvSpPr>
        <p:spPr>
          <a:xfrm>
            <a:off x="228600" y="1154753"/>
            <a:ext cx="8639176" cy="5078313"/>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en-US" sz="2400" b="1" u="sng" dirty="0">
                <a:latin typeface="Helvetica" panose="020B0604020202020204" pitchFamily="34" charset="0"/>
                <a:cs typeface="Helvetica" panose="020B0604020202020204" pitchFamily="34" charset="0"/>
              </a:rPr>
              <a:t>Performance Gaps – Adolescents </a:t>
            </a:r>
            <a:r>
              <a:rPr lang="en-US" sz="2400" b="1" u="sng" dirty="0" smtClean="0">
                <a:latin typeface="Helvetica" panose="020B0604020202020204" pitchFamily="34" charset="0"/>
                <a:cs typeface="Helvetica" panose="020B0604020202020204" pitchFamily="34" charset="0"/>
              </a:rPr>
              <a:t>&amp;School Districts:</a:t>
            </a: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Amityville District: </a:t>
            </a:r>
            <a:r>
              <a:rPr lang="en-US" sz="2000" i="1" dirty="0">
                <a:latin typeface="Helvetica" panose="020B0604020202020204" pitchFamily="34" charset="0"/>
                <a:cs typeface="Helvetica" panose="020B0604020202020204" pitchFamily="34" charset="0"/>
              </a:rPr>
              <a:t>Amityville, Amityville Harbor, &amp; North </a:t>
            </a:r>
            <a:r>
              <a:rPr lang="en-US" sz="2000" i="1" dirty="0" smtClean="0">
                <a:latin typeface="Helvetica" panose="020B0604020202020204" pitchFamily="34" charset="0"/>
                <a:cs typeface="Helvetica" panose="020B0604020202020204" pitchFamily="34" charset="0"/>
              </a:rPr>
              <a:t>Amityville</a:t>
            </a:r>
            <a:endParaRPr lang="en-US" sz="2000" i="1" dirty="0">
              <a:latin typeface="Helvetica" panose="020B0604020202020204" pitchFamily="34" charset="0"/>
              <a:cs typeface="Helvetica" panose="020B0604020202020204" pitchFamily="34" charset="0"/>
            </a:endParaRP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Brentwood District: </a:t>
            </a:r>
            <a:r>
              <a:rPr lang="en-US" sz="2000" i="1" dirty="0">
                <a:latin typeface="Helvetica" panose="020B0604020202020204" pitchFamily="34" charset="0"/>
                <a:cs typeface="Helvetica" panose="020B0604020202020204" pitchFamily="34" charset="0"/>
              </a:rPr>
              <a:t>Brentwood &amp; West </a:t>
            </a:r>
            <a:r>
              <a:rPr lang="en-US" sz="2000" i="1" dirty="0" smtClean="0">
                <a:latin typeface="Helvetica" panose="020B0604020202020204" pitchFamily="34" charset="0"/>
                <a:cs typeface="Helvetica" panose="020B0604020202020204" pitchFamily="34" charset="0"/>
              </a:rPr>
              <a:t>Brentwood</a:t>
            </a:r>
            <a:endParaRPr lang="en-US" sz="2000" i="1" dirty="0">
              <a:latin typeface="Helvetica" panose="020B0604020202020204" pitchFamily="34" charset="0"/>
              <a:cs typeface="Helvetica" panose="020B0604020202020204" pitchFamily="34" charset="0"/>
            </a:endParaRP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Deer Park District: </a:t>
            </a:r>
            <a:r>
              <a:rPr lang="en-US" sz="2000" i="1" dirty="0">
                <a:latin typeface="Helvetica" panose="020B0604020202020204" pitchFamily="34" charset="0"/>
                <a:cs typeface="Helvetica" panose="020B0604020202020204" pitchFamily="34" charset="0"/>
              </a:rPr>
              <a:t>Deer </a:t>
            </a:r>
            <a:r>
              <a:rPr lang="en-US" sz="2000" i="1" dirty="0" smtClean="0">
                <a:latin typeface="Helvetica" panose="020B0604020202020204" pitchFamily="34" charset="0"/>
                <a:cs typeface="Helvetica" panose="020B0604020202020204" pitchFamily="34" charset="0"/>
              </a:rPr>
              <a:t>Park</a:t>
            </a:r>
            <a:endParaRPr lang="en-US" sz="2000" i="1" dirty="0">
              <a:latin typeface="Helvetica" panose="020B0604020202020204" pitchFamily="34" charset="0"/>
              <a:cs typeface="Helvetica" panose="020B0604020202020204" pitchFamily="34" charset="0"/>
            </a:endParaRP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Huntington District: </a:t>
            </a:r>
            <a:r>
              <a:rPr lang="en-US" sz="2000" i="1" dirty="0">
                <a:latin typeface="Helvetica" panose="020B0604020202020204" pitchFamily="34" charset="0"/>
                <a:cs typeface="Helvetica" panose="020B0604020202020204" pitchFamily="34" charset="0"/>
              </a:rPr>
              <a:t>Huntington, Huntington Station, &amp; Huntington </a:t>
            </a:r>
            <a:r>
              <a:rPr lang="en-US" sz="2000" i="1" dirty="0" smtClean="0">
                <a:latin typeface="Helvetica" panose="020B0604020202020204" pitchFamily="34" charset="0"/>
                <a:cs typeface="Helvetica" panose="020B0604020202020204" pitchFamily="34" charset="0"/>
              </a:rPr>
              <a:t>Village</a:t>
            </a:r>
            <a:endParaRPr lang="en-US" sz="2000" i="1" dirty="0">
              <a:latin typeface="Helvetica" panose="020B0604020202020204" pitchFamily="34" charset="0"/>
              <a:cs typeface="Helvetica" panose="020B0604020202020204" pitchFamily="34" charset="0"/>
            </a:endParaRP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Islip District: </a:t>
            </a:r>
            <a:r>
              <a:rPr lang="en-US" sz="2000" i="1" dirty="0">
                <a:latin typeface="Helvetica" panose="020B0604020202020204" pitchFamily="34" charset="0"/>
                <a:cs typeface="Helvetica" panose="020B0604020202020204" pitchFamily="34" charset="0"/>
              </a:rPr>
              <a:t>Islip</a:t>
            </a: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Patchogue-Medford District: </a:t>
            </a:r>
            <a:r>
              <a:rPr lang="en-US" sz="2000" i="1" dirty="0">
                <a:latin typeface="Helvetica" panose="020B0604020202020204" pitchFamily="34" charset="0"/>
                <a:cs typeface="Helvetica" panose="020B0604020202020204" pitchFamily="34" charset="0"/>
              </a:rPr>
              <a:t>Medford, North Patchogue, &amp; Patchogue </a:t>
            </a: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Riverhead District: </a:t>
            </a:r>
            <a:r>
              <a:rPr lang="en-US" sz="2000" i="1" dirty="0">
                <a:latin typeface="Helvetica" panose="020B0604020202020204" pitchFamily="34" charset="0"/>
                <a:cs typeface="Helvetica" panose="020B0604020202020204" pitchFamily="34" charset="0"/>
              </a:rPr>
              <a:t>Riverhead</a:t>
            </a: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Shoreham-Wading River District: </a:t>
            </a:r>
            <a:r>
              <a:rPr lang="en-US" sz="2000" i="1" dirty="0">
                <a:latin typeface="Helvetica" panose="020B0604020202020204" pitchFamily="34" charset="0"/>
                <a:cs typeface="Helvetica" panose="020B0604020202020204" pitchFamily="34" charset="0"/>
              </a:rPr>
              <a:t>New Waving River, Shoreham, &amp; Wading River</a:t>
            </a: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West Babylon District: </a:t>
            </a:r>
            <a:r>
              <a:rPr lang="en-US" sz="2000" i="1" dirty="0">
                <a:latin typeface="Helvetica" panose="020B0604020202020204" pitchFamily="34" charset="0"/>
                <a:cs typeface="Helvetica" panose="020B0604020202020204" pitchFamily="34" charset="0"/>
              </a:rPr>
              <a:t>West Babylon</a:t>
            </a: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William Floyd District: </a:t>
            </a:r>
            <a:r>
              <a:rPr lang="en-US" sz="2000" i="1" dirty="0">
                <a:latin typeface="Helvetica" panose="020B0604020202020204" pitchFamily="34" charset="0"/>
                <a:cs typeface="Helvetica" panose="020B0604020202020204" pitchFamily="34" charset="0"/>
              </a:rPr>
              <a:t>Mastic, Mastic Beach, Moriches, </a:t>
            </a:r>
            <a:r>
              <a:rPr lang="en-US" sz="2000" i="1" dirty="0" smtClean="0">
                <a:latin typeface="Helvetica" panose="020B0604020202020204" pitchFamily="34" charset="0"/>
                <a:cs typeface="Helvetica" panose="020B0604020202020204" pitchFamily="34" charset="0"/>
              </a:rPr>
              <a:t>		North </a:t>
            </a:r>
            <a:r>
              <a:rPr lang="en-US" sz="2000" i="1" dirty="0">
                <a:latin typeface="Helvetica" panose="020B0604020202020204" pitchFamily="34" charset="0"/>
                <a:cs typeface="Helvetica" panose="020B0604020202020204" pitchFamily="34" charset="0"/>
              </a:rPr>
              <a:t>Shirley, &amp; Shirley</a:t>
            </a:r>
          </a:p>
          <a:p>
            <a:pPr marL="800100" lvl="1" indent="-342900">
              <a:buClr>
                <a:srgbClr val="C00000"/>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Wyandanch District: </a:t>
            </a:r>
            <a:r>
              <a:rPr lang="en-US" sz="2000" i="1" dirty="0">
                <a:latin typeface="Helvetica" panose="020B0604020202020204" pitchFamily="34" charset="0"/>
                <a:cs typeface="Helvetica" panose="020B0604020202020204" pitchFamily="34" charset="0"/>
              </a:rPr>
              <a:t>Wyandanch</a:t>
            </a:r>
          </a:p>
        </p:txBody>
      </p:sp>
    </p:spTree>
    <p:extLst>
      <p:ext uri="{BB962C8B-B14F-4D97-AF65-F5344CB8AC3E}">
        <p14:creationId xmlns:p14="http://schemas.microsoft.com/office/powerpoint/2010/main" val="1923121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Value and Challenges of Academic/Practice Partnerships</a:t>
            </a:r>
            <a:endParaRPr lang="en-US" dirty="0"/>
          </a:p>
        </p:txBody>
      </p:sp>
      <p:sp>
        <p:nvSpPr>
          <p:cNvPr id="3" name="Content Placeholder 2"/>
          <p:cNvSpPr>
            <a:spLocks noGrp="1"/>
          </p:cNvSpPr>
          <p:nvPr>
            <p:ph idx="1"/>
          </p:nvPr>
        </p:nvSpPr>
        <p:spPr/>
        <p:txBody>
          <a:bodyPr/>
          <a:lstStyle/>
          <a:p>
            <a:pPr>
              <a:defRPr/>
            </a:pPr>
            <a:r>
              <a:rPr lang="en-US" b="1" dirty="0">
                <a:solidFill>
                  <a:schemeClr val="tx1">
                    <a:lumMod val="85000"/>
                  </a:schemeClr>
                </a:solidFill>
                <a:ea typeface="ＭＳ Ｐゴシック" charset="0"/>
                <a:cs typeface="Times New Roman" charset="0"/>
              </a:rPr>
              <a:t>Laurel Janssen Breen, PhD, RN, CNE</a:t>
            </a:r>
          </a:p>
          <a:p>
            <a:pPr>
              <a:defRPr/>
            </a:pPr>
            <a:r>
              <a:rPr lang="en-US" b="1" dirty="0">
                <a:solidFill>
                  <a:schemeClr val="tx1">
                    <a:lumMod val="85000"/>
                  </a:schemeClr>
                </a:solidFill>
                <a:ea typeface="ＭＳ Ｐゴシック" charset="0"/>
                <a:cs typeface="Times New Roman" charset="0"/>
              </a:rPr>
              <a:t>Anne Little MPH, AE-C, Asthma Coalition of Long </a:t>
            </a:r>
            <a:r>
              <a:rPr lang="en-US" b="1" dirty="0" smtClean="0">
                <a:solidFill>
                  <a:schemeClr val="tx1">
                    <a:lumMod val="85000"/>
                  </a:schemeClr>
                </a:solidFill>
                <a:ea typeface="ＭＳ Ｐゴシック" charset="0"/>
                <a:cs typeface="Times New Roman" charset="0"/>
              </a:rPr>
              <a:t>Island</a:t>
            </a:r>
            <a:endParaRPr lang="en-US" b="1" dirty="0">
              <a:solidFill>
                <a:srgbClr val="FFFF00"/>
              </a:solidFill>
              <a:ea typeface="ＭＳ Ｐゴシック" charset="0"/>
              <a:cs typeface="Times New Roman" charset="0"/>
            </a:endParaRPr>
          </a:p>
          <a:p>
            <a:endParaRPr lang="en-US" dirty="0"/>
          </a:p>
        </p:txBody>
      </p:sp>
    </p:spTree>
    <p:extLst>
      <p:ext uri="{BB962C8B-B14F-4D97-AF65-F5344CB8AC3E}">
        <p14:creationId xmlns:p14="http://schemas.microsoft.com/office/powerpoint/2010/main" val="943233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2133600" y="5334000"/>
            <a:ext cx="47244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fibromyalgianewstoday.com/wp-content/uploads/2015/03/shutterstock_2435743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533400"/>
            <a:ext cx="4637397" cy="5880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1349793"/>
            <a:ext cx="4038600" cy="4247317"/>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Networking, Stretch Break &amp; Sign up for Workgroup Participation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70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Workgroup</a:t>
            </a:r>
            <a:endParaRPr lang="en-US" dirty="0"/>
          </a:p>
        </p:txBody>
      </p:sp>
      <p:sp>
        <p:nvSpPr>
          <p:cNvPr id="3" name="Content Placeholder 2"/>
          <p:cNvSpPr>
            <a:spLocks noGrp="1"/>
          </p:cNvSpPr>
          <p:nvPr>
            <p:ph idx="1"/>
          </p:nvPr>
        </p:nvSpPr>
        <p:spPr/>
        <p:txBody>
          <a:bodyPr/>
          <a:lstStyle/>
          <a:p>
            <a:r>
              <a:rPr lang="en-US" dirty="0" smtClean="0"/>
              <a:t>Review of PHIP Data Resources Video</a:t>
            </a:r>
          </a:p>
          <a:p>
            <a:r>
              <a:rPr lang="en-US" dirty="0" smtClean="0"/>
              <a:t>Hiring of new analyst and plan for gap in staffing</a:t>
            </a:r>
            <a:endParaRPr lang="en-US" dirty="0"/>
          </a:p>
        </p:txBody>
      </p:sp>
    </p:spTree>
    <p:extLst>
      <p:ext uri="{BB962C8B-B14F-4D97-AF65-F5344CB8AC3E}">
        <p14:creationId xmlns:p14="http://schemas.microsoft.com/office/powerpoint/2010/main" val="273999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and Updates</a:t>
            </a:r>
            <a:endParaRPr lang="en-US" dirty="0"/>
          </a:p>
        </p:txBody>
      </p:sp>
      <p:sp>
        <p:nvSpPr>
          <p:cNvPr id="3" name="Content Placeholder 2"/>
          <p:cNvSpPr>
            <a:spLocks noGrp="1"/>
          </p:cNvSpPr>
          <p:nvPr>
            <p:ph idx="1"/>
          </p:nvPr>
        </p:nvSpPr>
        <p:spPr/>
        <p:txBody>
          <a:bodyPr/>
          <a:lstStyle/>
          <a:p>
            <a:r>
              <a:rPr lang="en-US" dirty="0" smtClean="0"/>
              <a:t>LIHC Meeting Cheat Sheet-review/feedback</a:t>
            </a:r>
          </a:p>
          <a:p>
            <a:r>
              <a:rPr lang="en-US" dirty="0" smtClean="0"/>
              <a:t>Year 1-2 PHIP Work Plan Timeline</a:t>
            </a:r>
          </a:p>
          <a:p>
            <a:r>
              <a:rPr lang="en-US" dirty="0" smtClean="0"/>
              <a:t>NPR Radio: PSA Audio</a:t>
            </a:r>
            <a:endParaRPr lang="en-US" dirty="0"/>
          </a:p>
        </p:txBody>
      </p:sp>
      <p:pic>
        <p:nvPicPr>
          <p:cNvPr id="4" name="LIH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19601" y="4343402"/>
            <a:ext cx="487363" cy="487363"/>
          </a:xfrm>
          <a:prstGeom prst="rect">
            <a:avLst/>
          </a:prstGeom>
        </p:spPr>
      </p:pic>
    </p:spTree>
    <p:extLst>
      <p:ext uri="{BB962C8B-B14F-4D97-AF65-F5344CB8AC3E}">
        <p14:creationId xmlns:p14="http://schemas.microsoft.com/office/powerpoint/2010/main" val="2132338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Education, Outreach and Community Engagement</a:t>
            </a:r>
            <a:endParaRPr lang="en-US" dirty="0"/>
          </a:p>
        </p:txBody>
      </p:sp>
      <p:sp>
        <p:nvSpPr>
          <p:cNvPr id="3" name="Content Placeholder 2"/>
          <p:cNvSpPr>
            <a:spLocks noGrp="1"/>
          </p:cNvSpPr>
          <p:nvPr>
            <p:ph idx="1"/>
          </p:nvPr>
        </p:nvSpPr>
        <p:spPr/>
        <p:txBody>
          <a:bodyPr/>
          <a:lstStyle/>
          <a:p>
            <a:r>
              <a:rPr lang="en-US" dirty="0" smtClean="0"/>
              <a:t>#</a:t>
            </a:r>
            <a:r>
              <a:rPr lang="en-US" dirty="0" err="1" smtClean="0"/>
              <a:t>ReadyFeet</a:t>
            </a:r>
            <a:r>
              <a:rPr lang="en-US" dirty="0" smtClean="0"/>
              <a:t> Rally</a:t>
            </a:r>
          </a:p>
          <a:p>
            <a:r>
              <a:rPr lang="en-US" dirty="0" smtClean="0"/>
              <a:t>@</a:t>
            </a:r>
            <a:r>
              <a:rPr lang="en-US" dirty="0" err="1" smtClean="0"/>
              <a:t>LIHealthCollab</a:t>
            </a:r>
            <a:r>
              <a:rPr lang="en-US" dirty="0" smtClean="0"/>
              <a:t> Instagram Launch</a:t>
            </a:r>
            <a:endParaRPr lang="en-US" dirty="0"/>
          </a:p>
        </p:txBody>
      </p:sp>
    </p:spTree>
    <p:extLst>
      <p:ext uri="{BB962C8B-B14F-4D97-AF65-F5344CB8AC3E}">
        <p14:creationId xmlns:p14="http://schemas.microsoft.com/office/powerpoint/2010/main" val="537350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a:t>
            </a:r>
            <a:endParaRPr lang="en-US" dirty="0"/>
          </a:p>
        </p:txBody>
      </p:sp>
      <p:sp>
        <p:nvSpPr>
          <p:cNvPr id="3" name="Content Placeholder 2"/>
          <p:cNvSpPr>
            <a:spLocks noGrp="1"/>
          </p:cNvSpPr>
          <p:nvPr>
            <p:ph idx="1"/>
          </p:nvPr>
        </p:nvSpPr>
        <p:spPr>
          <a:xfrm>
            <a:off x="457200" y="1447802"/>
            <a:ext cx="8229600" cy="4525963"/>
          </a:xfrm>
        </p:spPr>
        <p:txBody>
          <a:bodyPr/>
          <a:lstStyle/>
          <a:p>
            <a:r>
              <a:rPr lang="en-US" dirty="0" smtClean="0"/>
              <a:t>Intersection between Chronic Disease and Behavioral Health</a:t>
            </a:r>
          </a:p>
          <a:p>
            <a:r>
              <a:rPr lang="en-US" dirty="0" smtClean="0"/>
              <a:t>Engaging key partners to share valuable resources</a:t>
            </a:r>
          </a:p>
          <a:p>
            <a:r>
              <a:rPr lang="en-US" dirty="0" smtClean="0"/>
              <a:t>BH VBP Readiness Program</a:t>
            </a:r>
          </a:p>
          <a:p>
            <a:r>
              <a:rPr lang="en-US" dirty="0" smtClean="0"/>
              <a:t>RPC-Value Based Payments and the upcoming NOI Webinar: Thursday May 18, 2-3pm </a:t>
            </a:r>
            <a:r>
              <a:rPr lang="en-US" b="1" u="sng" dirty="0">
                <a:hlinkClick r:id="rId2"/>
              </a:rPr>
              <a:t>Register Here!</a:t>
            </a:r>
            <a:endParaRPr lang="en-US" dirty="0"/>
          </a:p>
        </p:txBody>
      </p:sp>
    </p:spTree>
    <p:extLst>
      <p:ext uri="{BB962C8B-B14F-4D97-AF65-F5344CB8AC3E}">
        <p14:creationId xmlns:p14="http://schemas.microsoft.com/office/powerpoint/2010/main" val="2131605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Partners</a:t>
            </a:r>
            <a:endParaRPr lang="en-US" dirty="0"/>
          </a:p>
        </p:txBody>
      </p:sp>
      <p:sp>
        <p:nvSpPr>
          <p:cNvPr id="3" name="Content Placeholder 2"/>
          <p:cNvSpPr>
            <a:spLocks noGrp="1"/>
          </p:cNvSpPr>
          <p:nvPr>
            <p:ph idx="1"/>
          </p:nvPr>
        </p:nvSpPr>
        <p:spPr/>
        <p:txBody>
          <a:bodyPr/>
          <a:lstStyle/>
          <a:p>
            <a:r>
              <a:rPr lang="en-US" dirty="0" smtClean="0"/>
              <a:t>Library Asset Mapping Project</a:t>
            </a:r>
            <a:endParaRPr lang="en-US" dirty="0"/>
          </a:p>
        </p:txBody>
      </p:sp>
    </p:spTree>
    <p:extLst>
      <p:ext uri="{BB962C8B-B14F-4D97-AF65-F5344CB8AC3E}">
        <p14:creationId xmlns:p14="http://schemas.microsoft.com/office/powerpoint/2010/main" val="2797894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248400" cy="6827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33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Competency</a:t>
            </a:r>
            <a:endParaRPr lang="en-US" dirty="0"/>
          </a:p>
        </p:txBody>
      </p:sp>
      <p:sp>
        <p:nvSpPr>
          <p:cNvPr id="3" name="Content Placeholder 2"/>
          <p:cNvSpPr>
            <a:spLocks noGrp="1"/>
          </p:cNvSpPr>
          <p:nvPr>
            <p:ph idx="1"/>
          </p:nvPr>
        </p:nvSpPr>
        <p:spPr/>
        <p:txBody>
          <a:bodyPr/>
          <a:lstStyle/>
          <a:p>
            <a:r>
              <a:rPr lang="en-US" dirty="0" smtClean="0"/>
              <a:t>Institute for Healthcare Advancement 16</a:t>
            </a:r>
            <a:r>
              <a:rPr lang="en-US" baseline="30000" dirty="0" smtClean="0"/>
              <a:t>th</a:t>
            </a:r>
            <a:r>
              <a:rPr lang="en-US" dirty="0" smtClean="0"/>
              <a:t> Annual Health Literacy Conference, Anaheim CA</a:t>
            </a:r>
          </a:p>
          <a:p>
            <a:r>
              <a:rPr lang="en-US" dirty="0" smtClean="0"/>
              <a:t>Refresher Session for Master Facilitators</a:t>
            </a:r>
            <a:endParaRPr lang="en-US" dirty="0"/>
          </a:p>
        </p:txBody>
      </p:sp>
      <p:sp useBgFill="1">
        <p:nvSpPr>
          <p:cNvPr id="4" name="Rectangle 3"/>
          <p:cNvSpPr/>
          <p:nvPr/>
        </p:nvSpPr>
        <p:spPr>
          <a:xfrm>
            <a:off x="2590800" y="5334002"/>
            <a:ext cx="5334000" cy="1305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ravenhall.HANYSNT\AppData\Local\Microsoft\Windows\Temporary Internet Files\Content.Outlook\RWQDQNYP\IMG95477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810002"/>
            <a:ext cx="4114800" cy="2829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97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Event-Ballot Participation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Nassau County</a:t>
            </a:r>
            <a:endParaRPr lang="en-US" dirty="0"/>
          </a:p>
          <a:p>
            <a:r>
              <a:rPr lang="en-US" dirty="0"/>
              <a:t>___ Bethpage State Park/Bikeway, Farmingdale </a:t>
            </a:r>
          </a:p>
          <a:p>
            <a:r>
              <a:rPr lang="en-US" dirty="0"/>
              <a:t>___ Hempstead Lake State Park, Hempstead</a:t>
            </a:r>
          </a:p>
          <a:p>
            <a:r>
              <a:rPr lang="en-US" dirty="0"/>
              <a:t>___ Long Beach Boardwalk, Long Beach</a:t>
            </a:r>
          </a:p>
          <a:p>
            <a:r>
              <a:rPr lang="en-US" dirty="0"/>
              <a:t>___ Valley Stream State Park, Valley Stream </a:t>
            </a:r>
          </a:p>
          <a:p>
            <a:r>
              <a:rPr lang="en-US" dirty="0"/>
              <a:t> </a:t>
            </a:r>
          </a:p>
          <a:p>
            <a:r>
              <a:rPr lang="en-US" b="1" dirty="0"/>
              <a:t>Suffolk County</a:t>
            </a:r>
            <a:endParaRPr lang="en-US" dirty="0"/>
          </a:p>
          <a:p>
            <a:r>
              <a:rPr lang="en-US" dirty="0"/>
              <a:t>___ Belmont Lake State Park, North Babylon  </a:t>
            </a:r>
          </a:p>
          <a:p>
            <a:r>
              <a:rPr lang="en-US" dirty="0"/>
              <a:t>___ </a:t>
            </a:r>
            <a:r>
              <a:rPr lang="en-US" dirty="0" err="1"/>
              <a:t>Heckscher</a:t>
            </a:r>
            <a:r>
              <a:rPr lang="en-US" dirty="0"/>
              <a:t> State Park, East Islip</a:t>
            </a:r>
          </a:p>
          <a:p>
            <a:r>
              <a:rPr lang="en-US" dirty="0"/>
              <a:t>___ Caleb Smith State Park, Smithtown  </a:t>
            </a:r>
          </a:p>
          <a:p>
            <a:endParaRPr lang="en-US" dirty="0"/>
          </a:p>
        </p:txBody>
      </p:sp>
    </p:spTree>
    <p:extLst>
      <p:ext uri="{BB962C8B-B14F-4D97-AF65-F5344CB8AC3E}">
        <p14:creationId xmlns:p14="http://schemas.microsoft.com/office/powerpoint/2010/main" val="2648894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Meetings</a:t>
            </a:r>
            <a:endParaRPr lang="en-US" dirty="0"/>
          </a:p>
        </p:txBody>
      </p:sp>
      <p:sp>
        <p:nvSpPr>
          <p:cNvPr id="3" name="Content Placeholder 2"/>
          <p:cNvSpPr>
            <a:spLocks noGrp="1"/>
          </p:cNvSpPr>
          <p:nvPr>
            <p:ph idx="1"/>
          </p:nvPr>
        </p:nvSpPr>
        <p:spPr/>
        <p:txBody>
          <a:bodyPr/>
          <a:lstStyle/>
          <a:p>
            <a:r>
              <a:rPr lang="en-US" sz="3600" dirty="0" smtClean="0"/>
              <a:t>July 13, 9:30-11:30am</a:t>
            </a:r>
          </a:p>
          <a:p>
            <a:r>
              <a:rPr lang="en-US" sz="3600" dirty="0" smtClean="0"/>
              <a:t>September 14, 9:30-11:30am</a:t>
            </a:r>
          </a:p>
        </p:txBody>
      </p:sp>
    </p:spTree>
    <p:extLst>
      <p:ext uri="{BB962C8B-B14F-4D97-AF65-F5344CB8AC3E}">
        <p14:creationId xmlns:p14="http://schemas.microsoft.com/office/powerpoint/2010/main" val="762691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dirty="0" smtClean="0"/>
              <a:t>Questions/Feedback?</a:t>
            </a:r>
            <a:endParaRPr lang="en-US" dirty="0"/>
          </a:p>
        </p:txBody>
      </p:sp>
    </p:spTree>
    <p:extLst>
      <p:ext uri="{BB962C8B-B14F-4D97-AF65-F5344CB8AC3E}">
        <p14:creationId xmlns:p14="http://schemas.microsoft.com/office/powerpoint/2010/main" val="2579613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Meeting Evaluation</a:t>
            </a:r>
            <a:endParaRPr lang="en-US" dirty="0"/>
          </a:p>
        </p:txBody>
      </p:sp>
      <p:sp>
        <p:nvSpPr>
          <p:cNvPr id="3" name="Content Placeholder 2"/>
          <p:cNvSpPr>
            <a:spLocks noGrp="1"/>
          </p:cNvSpPr>
          <p:nvPr>
            <p:ph idx="1"/>
          </p:nvPr>
        </p:nvSpPr>
        <p:spPr/>
        <p:txBody>
          <a:bodyPr/>
          <a:lstStyle/>
          <a:p>
            <a:r>
              <a:rPr lang="en-US" dirty="0" smtClean="0"/>
              <a:t>Evaluation Results</a:t>
            </a:r>
          </a:p>
          <a:p>
            <a:pPr lvl="1"/>
            <a:r>
              <a:rPr lang="en-US" dirty="0" smtClean="0"/>
              <a:t>Collective Impact Think Tank</a:t>
            </a:r>
          </a:p>
          <a:p>
            <a:pPr lvl="1"/>
            <a:r>
              <a:rPr lang="en-US" dirty="0" smtClean="0"/>
              <a:t>Program Evaluation/Data Visualization Webinar</a:t>
            </a:r>
            <a:endParaRPr lang="en-US" dirty="0"/>
          </a:p>
        </p:txBody>
      </p:sp>
    </p:spTree>
    <p:extLst>
      <p:ext uri="{BB962C8B-B14F-4D97-AF65-F5344CB8AC3E}">
        <p14:creationId xmlns:p14="http://schemas.microsoft.com/office/powerpoint/2010/main" val="1398332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DSRIP Partnership Updates</a:t>
            </a:r>
            <a:endParaRPr lang="en-US" dirty="0"/>
          </a:p>
        </p:txBody>
      </p:sp>
      <p:sp>
        <p:nvSpPr>
          <p:cNvPr id="3" name="Content Placeholder 2"/>
          <p:cNvSpPr>
            <a:spLocks noGrp="1"/>
          </p:cNvSpPr>
          <p:nvPr>
            <p:ph idx="1"/>
          </p:nvPr>
        </p:nvSpPr>
        <p:spPr/>
        <p:txBody>
          <a:bodyPr/>
          <a:lstStyle/>
          <a:p>
            <a:r>
              <a:rPr lang="en-US" dirty="0" smtClean="0"/>
              <a:t>Nassau-Queens PPS</a:t>
            </a:r>
          </a:p>
          <a:p>
            <a:r>
              <a:rPr lang="en-US" dirty="0" smtClean="0"/>
              <a:t>Suffolk </a:t>
            </a:r>
            <a:r>
              <a:rPr lang="en-US" smtClean="0"/>
              <a:t>Care Collaborative</a:t>
            </a:r>
            <a:endParaRPr lang="en-US" dirty="0"/>
          </a:p>
        </p:txBody>
      </p:sp>
    </p:spTree>
    <p:extLst>
      <p:ext uri="{BB962C8B-B14F-4D97-AF65-F5344CB8AC3E}">
        <p14:creationId xmlns:p14="http://schemas.microsoft.com/office/powerpoint/2010/main" val="2105182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152808"/>
            <a:ext cx="3886200" cy="3542288"/>
          </a:xfrm>
          <a:prstGeom prst="rect">
            <a:avLst/>
          </a:prstGeom>
        </p:spPr>
      </p:pic>
      <p:sp>
        <p:nvSpPr>
          <p:cNvPr id="5" name="TextBox 4"/>
          <p:cNvSpPr txBox="1"/>
          <p:nvPr/>
        </p:nvSpPr>
        <p:spPr>
          <a:xfrm>
            <a:off x="2133600" y="4695096"/>
            <a:ext cx="5105400" cy="646331"/>
          </a:xfrm>
          <a:prstGeom prst="rect">
            <a:avLst/>
          </a:prstGeom>
          <a:noFill/>
        </p:spPr>
        <p:txBody>
          <a:bodyPr wrap="square" rtlCol="0">
            <a:spAutoFit/>
          </a:bodyPr>
          <a:lstStyle/>
          <a:p>
            <a:pPr algn="ctr"/>
            <a:r>
              <a:rPr lang="en-US" dirty="0" smtClean="0">
                <a:solidFill>
                  <a:schemeClr val="accent6"/>
                </a:solidFill>
              </a:rPr>
              <a:t>Nassau Queens Performing Provider System Update</a:t>
            </a:r>
          </a:p>
          <a:p>
            <a:pPr algn="ctr"/>
            <a:r>
              <a:rPr lang="en-US" dirty="0" smtClean="0">
                <a:solidFill>
                  <a:schemeClr val="accent6"/>
                </a:solidFill>
              </a:rPr>
              <a:t>Long Island Health Collaborative </a:t>
            </a:r>
            <a:endParaRPr lang="en-US" dirty="0">
              <a:solidFill>
                <a:schemeClr val="accent6"/>
              </a:solidFill>
            </a:endParaRPr>
          </a:p>
        </p:txBody>
      </p:sp>
    </p:spTree>
    <p:extLst>
      <p:ext uri="{BB962C8B-B14F-4D97-AF65-F5344CB8AC3E}">
        <p14:creationId xmlns:p14="http://schemas.microsoft.com/office/powerpoint/2010/main" val="3418471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sz="3600" dirty="0" smtClean="0">
                <a:solidFill>
                  <a:srgbClr val="0070C0"/>
                </a:solidFill>
              </a:rPr>
              <a:t>Behavioral Health/Crisis</a:t>
            </a:r>
            <a:endParaRPr lang="en-US" sz="3600" dirty="0">
              <a:solidFill>
                <a:srgbClr val="0070C0"/>
              </a:solidFill>
            </a:endParaRPr>
          </a:p>
        </p:txBody>
      </p:sp>
      <p:sp>
        <p:nvSpPr>
          <p:cNvPr id="10" name="Content Placeholder 9"/>
          <p:cNvSpPr>
            <a:spLocks noGrp="1"/>
          </p:cNvSpPr>
          <p:nvPr>
            <p:ph idx="1"/>
          </p:nvPr>
        </p:nvSpPr>
        <p:spPr>
          <a:xfrm>
            <a:off x="457200" y="762000"/>
            <a:ext cx="8229600" cy="4525963"/>
          </a:xfrm>
        </p:spPr>
        <p:txBody>
          <a:bodyPr>
            <a:normAutofit fontScale="62500" lnSpcReduction="20000"/>
          </a:bodyPr>
          <a:lstStyle/>
          <a:p>
            <a:pPr marL="0" indent="0">
              <a:buNone/>
            </a:pPr>
            <a:r>
              <a:rPr lang="en-US" sz="4400" b="1" u="sng" dirty="0" smtClean="0">
                <a:solidFill>
                  <a:schemeClr val="tx1"/>
                </a:solidFill>
              </a:rPr>
              <a:t>Integrated Behavioral Health</a:t>
            </a:r>
          </a:p>
          <a:p>
            <a:r>
              <a:rPr lang="en-US" sz="2900" dirty="0" smtClean="0">
                <a:solidFill>
                  <a:schemeClr val="tx1"/>
                </a:solidFill>
              </a:rPr>
              <a:t>Developed a </a:t>
            </a:r>
            <a:r>
              <a:rPr lang="en-US" sz="2900" dirty="0">
                <a:solidFill>
                  <a:schemeClr val="tx1"/>
                </a:solidFill>
              </a:rPr>
              <a:t>Behavioral Health Integration Implementation Plan that </a:t>
            </a:r>
            <a:r>
              <a:rPr lang="en-US" sz="2900" dirty="0" smtClean="0">
                <a:solidFill>
                  <a:schemeClr val="tx1"/>
                </a:solidFill>
              </a:rPr>
              <a:t>outlines </a:t>
            </a:r>
            <a:r>
              <a:rPr lang="en-US" sz="2900" dirty="0">
                <a:solidFill>
                  <a:schemeClr val="tx1"/>
                </a:solidFill>
              </a:rPr>
              <a:t>how the PPS will achieve the Integrative Behavioral Health Model in both primary care and behavioral health </a:t>
            </a:r>
            <a:r>
              <a:rPr lang="en-US" sz="2900" dirty="0" smtClean="0">
                <a:solidFill>
                  <a:schemeClr val="tx1"/>
                </a:solidFill>
              </a:rPr>
              <a:t>sites.</a:t>
            </a:r>
          </a:p>
          <a:p>
            <a:r>
              <a:rPr lang="en-US" sz="2900" dirty="0" smtClean="0">
                <a:solidFill>
                  <a:schemeClr val="tx1"/>
                </a:solidFill>
              </a:rPr>
              <a:t>Established vendor </a:t>
            </a:r>
            <a:r>
              <a:rPr lang="en-US" sz="2900" dirty="0">
                <a:solidFill>
                  <a:schemeClr val="tx1"/>
                </a:solidFill>
              </a:rPr>
              <a:t>partnership agreements to support PCMH transformation to NCQA Level 3 recognition. LIJ has received PCMH Level 3 recognition for 3 sites. </a:t>
            </a:r>
            <a:endParaRPr lang="en-US" sz="2900" dirty="0" smtClean="0">
              <a:solidFill>
                <a:schemeClr val="tx1"/>
              </a:solidFill>
            </a:endParaRPr>
          </a:p>
          <a:p>
            <a:r>
              <a:rPr lang="en-US" sz="2900" dirty="0" smtClean="0">
                <a:solidFill>
                  <a:schemeClr val="tx1"/>
                </a:solidFill>
              </a:rPr>
              <a:t>Collaborate with </a:t>
            </a:r>
            <a:r>
              <a:rPr lang="en-US" sz="2900" dirty="0">
                <a:solidFill>
                  <a:schemeClr val="tx1"/>
                </a:solidFill>
              </a:rPr>
              <a:t>the </a:t>
            </a:r>
            <a:r>
              <a:rPr lang="en-US" sz="2900" dirty="0" err="1">
                <a:solidFill>
                  <a:schemeClr val="tx1"/>
                </a:solidFill>
              </a:rPr>
              <a:t>Healthix</a:t>
            </a:r>
            <a:r>
              <a:rPr lang="en-US" sz="2900" dirty="0">
                <a:solidFill>
                  <a:schemeClr val="tx1"/>
                </a:solidFill>
              </a:rPr>
              <a:t> RHIO for clinical management purposes. </a:t>
            </a:r>
            <a:endParaRPr lang="en-US" sz="2900" dirty="0" smtClean="0">
              <a:solidFill>
                <a:schemeClr val="tx1"/>
              </a:solidFill>
            </a:endParaRPr>
          </a:p>
          <a:p>
            <a:pPr marL="0" indent="0">
              <a:buNone/>
            </a:pPr>
            <a:endParaRPr lang="en-US" dirty="0">
              <a:solidFill>
                <a:schemeClr val="tx1"/>
              </a:solidFill>
            </a:endParaRPr>
          </a:p>
          <a:p>
            <a:pPr marL="0" indent="0">
              <a:buNone/>
            </a:pPr>
            <a:r>
              <a:rPr lang="en-US" sz="4400" b="1" u="sng" dirty="0" smtClean="0">
                <a:solidFill>
                  <a:schemeClr val="tx1"/>
                </a:solidFill>
              </a:rPr>
              <a:t>Behavioral Health Crisis</a:t>
            </a:r>
          </a:p>
          <a:p>
            <a:r>
              <a:rPr lang="en-US" sz="2900" dirty="0" smtClean="0">
                <a:solidFill>
                  <a:schemeClr val="tx1"/>
                </a:solidFill>
              </a:rPr>
              <a:t>Utilizing existing services for Crisis Intervention: Current contracting efforts </a:t>
            </a:r>
            <a:r>
              <a:rPr lang="en-US" sz="2900" dirty="0">
                <a:solidFill>
                  <a:schemeClr val="tx1"/>
                </a:solidFill>
              </a:rPr>
              <a:t>with the Crisis Hotlines (</a:t>
            </a:r>
            <a:r>
              <a:rPr lang="en-US" sz="2900" dirty="0" err="1">
                <a:solidFill>
                  <a:schemeClr val="tx1"/>
                </a:solidFill>
              </a:rPr>
              <a:t>NYCWell</a:t>
            </a:r>
            <a:r>
              <a:rPr lang="en-US" sz="2900" dirty="0">
                <a:solidFill>
                  <a:schemeClr val="tx1"/>
                </a:solidFill>
              </a:rPr>
              <a:t> &amp; 227Talk) and CBO Engagement. </a:t>
            </a:r>
          </a:p>
          <a:p>
            <a:r>
              <a:rPr lang="en-US" sz="2900" dirty="0" smtClean="0">
                <a:solidFill>
                  <a:schemeClr val="tx1"/>
                </a:solidFill>
              </a:rPr>
              <a:t>Developed and now implementing the </a:t>
            </a:r>
            <a:r>
              <a:rPr lang="en-US" sz="2900" dirty="0">
                <a:solidFill>
                  <a:schemeClr val="tx1"/>
                </a:solidFill>
              </a:rPr>
              <a:t>Access Improvement Plan for Specialty Crisis Services that describes the Adult Walk-In at </a:t>
            </a:r>
            <a:r>
              <a:rPr lang="en-US" sz="2900" dirty="0" err="1">
                <a:solidFill>
                  <a:schemeClr val="tx1"/>
                </a:solidFill>
              </a:rPr>
              <a:t>Zucker</a:t>
            </a:r>
            <a:r>
              <a:rPr lang="en-US" sz="2900" dirty="0">
                <a:solidFill>
                  <a:schemeClr val="tx1"/>
                </a:solidFill>
              </a:rPr>
              <a:t>-Hillside Hospital, BH Pediatric Urgent Care Program at Cohen’s Children’s Medical Center, and the Crisis De-escalation Team on the Creedmoor Campus</a:t>
            </a:r>
          </a:p>
          <a:p>
            <a:endParaRPr lang="en-US" dirty="0">
              <a:solidFill>
                <a:schemeClr val="tx1"/>
              </a:solidFill>
            </a:endParaRPr>
          </a:p>
        </p:txBody>
      </p:sp>
      <p:pic>
        <p:nvPicPr>
          <p:cNvPr id="1026" name="Picture 2" descr="Image result for Zucker Hillside Behavioral Health Pavil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800600"/>
            <a:ext cx="3266817" cy="152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2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Community/CBO Engagement</a:t>
            </a:r>
          </a:p>
        </p:txBody>
      </p:sp>
      <p:sp>
        <p:nvSpPr>
          <p:cNvPr id="3" name="Content Placeholder 2"/>
          <p:cNvSpPr>
            <a:spLocks noGrp="1"/>
          </p:cNvSpPr>
          <p:nvPr>
            <p:ph idx="1"/>
          </p:nvPr>
        </p:nvSpPr>
        <p:spPr>
          <a:xfrm>
            <a:off x="457200" y="762000"/>
            <a:ext cx="8458200" cy="4525963"/>
          </a:xfrm>
        </p:spPr>
        <p:txBody>
          <a:bodyPr>
            <a:noAutofit/>
          </a:bodyPr>
          <a:lstStyle/>
          <a:p>
            <a:pPr marL="0" indent="0">
              <a:buNone/>
            </a:pPr>
            <a:r>
              <a:rPr lang="en-US" sz="2400" b="1" u="sng" dirty="0" smtClean="0">
                <a:solidFill>
                  <a:schemeClr val="tx1"/>
                </a:solidFill>
              </a:rPr>
              <a:t>CBO Engagement Strategy:</a:t>
            </a:r>
          </a:p>
          <a:p>
            <a:r>
              <a:rPr lang="en-US" sz="1600" dirty="0" smtClean="0">
                <a:solidFill>
                  <a:schemeClr val="tx1"/>
                </a:solidFill>
              </a:rPr>
              <a:t>Goal is to engage and contract with 33 CBOs </a:t>
            </a:r>
          </a:p>
          <a:p>
            <a:r>
              <a:rPr lang="en-US" sz="1600" dirty="0" smtClean="0">
                <a:solidFill>
                  <a:schemeClr val="tx1"/>
                </a:solidFill>
              </a:rPr>
              <a:t>Currently Hubs working with several CBOs in discussion to contract areas to address </a:t>
            </a:r>
            <a:r>
              <a:rPr lang="en-US" sz="1600" dirty="0">
                <a:solidFill>
                  <a:schemeClr val="tx1"/>
                </a:solidFill>
              </a:rPr>
              <a:t>the social determinants of health. </a:t>
            </a:r>
          </a:p>
          <a:p>
            <a:pPr lvl="1"/>
            <a:r>
              <a:rPr lang="en-US" sz="1600" dirty="0" smtClean="0">
                <a:solidFill>
                  <a:schemeClr val="tx1"/>
                </a:solidFill>
              </a:rPr>
              <a:t>Educate </a:t>
            </a:r>
            <a:r>
              <a:rPr lang="en-US" sz="1600" dirty="0">
                <a:solidFill>
                  <a:schemeClr val="tx1"/>
                </a:solidFill>
              </a:rPr>
              <a:t>and empower underserved communities about their health and healthcare needs. </a:t>
            </a:r>
          </a:p>
          <a:p>
            <a:pPr lvl="1"/>
            <a:r>
              <a:rPr lang="en-US" sz="1600" dirty="0" smtClean="0">
                <a:solidFill>
                  <a:schemeClr val="tx1"/>
                </a:solidFill>
              </a:rPr>
              <a:t>Identify </a:t>
            </a:r>
            <a:r>
              <a:rPr lang="en-US" sz="1600" dirty="0">
                <a:solidFill>
                  <a:schemeClr val="tx1"/>
                </a:solidFill>
              </a:rPr>
              <a:t>and address gaps in care coordination and access to healthcare. </a:t>
            </a:r>
          </a:p>
          <a:p>
            <a:pPr lvl="1"/>
            <a:r>
              <a:rPr lang="en-US" sz="1600" dirty="0" smtClean="0">
                <a:solidFill>
                  <a:schemeClr val="tx1"/>
                </a:solidFill>
              </a:rPr>
              <a:t>Invest </a:t>
            </a:r>
            <a:r>
              <a:rPr lang="en-US" sz="1600" dirty="0">
                <a:solidFill>
                  <a:schemeClr val="tx1"/>
                </a:solidFill>
              </a:rPr>
              <a:t>in educating and training the workforce, including community health workers, patient navigators, and peer educators. </a:t>
            </a:r>
          </a:p>
          <a:p>
            <a:pPr lvl="1"/>
            <a:r>
              <a:rPr lang="en-US" sz="1600" dirty="0" smtClean="0">
                <a:solidFill>
                  <a:schemeClr val="tx1"/>
                </a:solidFill>
              </a:rPr>
              <a:t>Assess </a:t>
            </a:r>
            <a:r>
              <a:rPr lang="en-US" sz="1600" dirty="0">
                <a:solidFill>
                  <a:schemeClr val="tx1"/>
                </a:solidFill>
              </a:rPr>
              <a:t>healthcare needs and connect CBOs and providers who serve the same population to address those needs. </a:t>
            </a:r>
          </a:p>
          <a:p>
            <a:pPr lvl="1"/>
            <a:r>
              <a:rPr lang="en-US" sz="1600" dirty="0" smtClean="0">
                <a:solidFill>
                  <a:schemeClr val="tx1"/>
                </a:solidFill>
              </a:rPr>
              <a:t>Implement </a:t>
            </a:r>
            <a:r>
              <a:rPr lang="en-US" sz="1600" dirty="0">
                <a:solidFill>
                  <a:schemeClr val="tx1"/>
                </a:solidFill>
              </a:rPr>
              <a:t>innovative behavioral health services to enhance access to care, care transitions, and community-based resources.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79" b="6309"/>
          <a:stretch/>
        </p:blipFill>
        <p:spPr bwMode="auto">
          <a:xfrm>
            <a:off x="2438400" y="4259263"/>
            <a:ext cx="4038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64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 y="152400"/>
            <a:ext cx="9144000" cy="609600"/>
          </a:xfrm>
        </p:spPr>
        <p:txBody>
          <a:bodyPr>
            <a:noAutofit/>
          </a:bodyPr>
          <a:lstStyle/>
          <a:p>
            <a:r>
              <a:rPr lang="en-US" sz="3200" dirty="0" smtClean="0">
                <a:solidFill>
                  <a:srgbClr val="0070C0"/>
                </a:solidFill>
              </a:rPr>
              <a:t>Cultural Competency Health Literacy &amp; Training</a:t>
            </a:r>
            <a:endParaRPr lang="en-US" sz="3200" dirty="0">
              <a:solidFill>
                <a:srgbClr val="0070C0"/>
              </a:solidFill>
            </a:endParaRPr>
          </a:p>
        </p:txBody>
      </p:sp>
      <p:sp>
        <p:nvSpPr>
          <p:cNvPr id="3" name="Content Placeholder 2"/>
          <p:cNvSpPr>
            <a:spLocks noGrp="1"/>
          </p:cNvSpPr>
          <p:nvPr>
            <p:ph idx="1"/>
          </p:nvPr>
        </p:nvSpPr>
        <p:spPr>
          <a:xfrm>
            <a:off x="457200" y="914400"/>
            <a:ext cx="8229600" cy="1295399"/>
          </a:xfrm>
        </p:spPr>
        <p:txBody>
          <a:bodyPr>
            <a:noAutofit/>
          </a:bodyPr>
          <a:lstStyle/>
          <a:p>
            <a:pPr marL="0" indent="0">
              <a:buNone/>
            </a:pPr>
            <a:r>
              <a:rPr lang="en-US" sz="2400" b="1" u="sng" dirty="0" smtClean="0">
                <a:solidFill>
                  <a:schemeClr val="tx1"/>
                </a:solidFill>
              </a:rPr>
              <a:t>Cultural Competency and Health Literacy (CCHL)</a:t>
            </a:r>
          </a:p>
          <a:p>
            <a:r>
              <a:rPr lang="en-US" sz="1800" dirty="0" smtClean="0">
                <a:solidFill>
                  <a:schemeClr val="tx1"/>
                </a:solidFill>
              </a:rPr>
              <a:t>Expanding upon our existing CCHL training sessions, </a:t>
            </a:r>
          </a:p>
          <a:p>
            <a:r>
              <a:rPr lang="en-US" sz="1800" dirty="0" smtClean="0">
                <a:solidFill>
                  <a:schemeClr val="tx1"/>
                </a:solidFill>
              </a:rPr>
              <a:t>Provide CCHL Train the trainer (TTT) sessions to expand the reach of the training. </a:t>
            </a:r>
          </a:p>
          <a:p>
            <a:pPr lvl="1"/>
            <a:r>
              <a:rPr lang="en-US" sz="1100" dirty="0" smtClean="0">
                <a:solidFill>
                  <a:schemeClr val="tx1"/>
                </a:solidFill>
              </a:rPr>
              <a:t>Training held April </a:t>
            </a:r>
            <a:r>
              <a:rPr lang="en-US" sz="1100" dirty="0">
                <a:solidFill>
                  <a:schemeClr val="tx1"/>
                </a:solidFill>
              </a:rPr>
              <a:t>24 with 22 individuals who completed the training in </a:t>
            </a:r>
            <a:endParaRPr lang="en-US" sz="1100" dirty="0" smtClean="0">
              <a:solidFill>
                <a:schemeClr val="tx1"/>
              </a:solidFill>
            </a:endParaRPr>
          </a:p>
          <a:p>
            <a:pPr lvl="1"/>
            <a:r>
              <a:rPr lang="en-US" sz="1100" dirty="0" smtClean="0">
                <a:solidFill>
                  <a:schemeClr val="tx1"/>
                </a:solidFill>
              </a:rPr>
              <a:t>Additional trainings planned for Nassau County and Queens</a:t>
            </a:r>
          </a:p>
          <a:p>
            <a:pPr marL="0" indent="0">
              <a:buNone/>
            </a:pPr>
            <a:r>
              <a:rPr lang="en-US" sz="2400" b="1" u="sng" dirty="0" smtClean="0">
                <a:solidFill>
                  <a:schemeClr val="tx1"/>
                </a:solidFill>
              </a:rPr>
              <a:t>Training</a:t>
            </a:r>
          </a:p>
          <a:p>
            <a:r>
              <a:rPr lang="en-US" sz="1600" dirty="0" smtClean="0">
                <a:solidFill>
                  <a:schemeClr val="tx1"/>
                </a:solidFill>
              </a:rPr>
              <a:t>Collaborating with </a:t>
            </a:r>
            <a:r>
              <a:rPr lang="en-US" sz="1600" dirty="0">
                <a:solidFill>
                  <a:schemeClr val="tx1"/>
                </a:solidFill>
              </a:rPr>
              <a:t>1199 TEF on the development of our training portal and online curriculum library. </a:t>
            </a:r>
          </a:p>
          <a:p>
            <a:r>
              <a:rPr lang="en-US" sz="1600" dirty="0" smtClean="0">
                <a:solidFill>
                  <a:schemeClr val="tx1"/>
                </a:solidFill>
              </a:rPr>
              <a:t>Employees and partner organizations </a:t>
            </a:r>
            <a:r>
              <a:rPr lang="en-US" sz="1600" dirty="0">
                <a:solidFill>
                  <a:schemeClr val="tx1"/>
                </a:solidFill>
              </a:rPr>
              <a:t>access DSRIP related online training and educational programs and serve as a learning management system (LMS) to assist with tracking and reporting.   </a:t>
            </a:r>
          </a:p>
          <a:p>
            <a:r>
              <a:rPr lang="en-US" sz="1600" dirty="0" smtClean="0">
                <a:solidFill>
                  <a:schemeClr val="tx1"/>
                </a:solidFill>
              </a:rPr>
              <a:t>Portal Launch by end of May with trainings in:</a:t>
            </a:r>
            <a:endParaRPr lang="en-US" sz="1600" dirty="0">
              <a:solidFill>
                <a:schemeClr val="tx1"/>
              </a:solidFill>
            </a:endParaRPr>
          </a:p>
          <a:p>
            <a:pPr lvl="1"/>
            <a:r>
              <a:rPr lang="en-US" sz="1600" dirty="0">
                <a:solidFill>
                  <a:schemeClr val="tx1"/>
                </a:solidFill>
              </a:rPr>
              <a:t>CCHL</a:t>
            </a:r>
          </a:p>
          <a:p>
            <a:pPr lvl="1"/>
            <a:r>
              <a:rPr lang="en-US" sz="1600" dirty="0">
                <a:solidFill>
                  <a:schemeClr val="tx1"/>
                </a:solidFill>
              </a:rPr>
              <a:t>Care Coordination</a:t>
            </a:r>
          </a:p>
          <a:p>
            <a:pPr lvl="1"/>
            <a:r>
              <a:rPr lang="en-US" sz="1600" dirty="0">
                <a:solidFill>
                  <a:schemeClr val="tx1"/>
                </a:solidFill>
              </a:rPr>
              <a:t>Self-Management Goals</a:t>
            </a:r>
          </a:p>
          <a:p>
            <a:pPr lvl="1"/>
            <a:r>
              <a:rPr lang="en-US" sz="1600" dirty="0">
                <a:solidFill>
                  <a:schemeClr val="tx1"/>
                </a:solidFill>
              </a:rPr>
              <a:t>Cardiovascular Disease and Million Hearts campaign</a:t>
            </a:r>
          </a:p>
          <a:p>
            <a:pPr lvl="1"/>
            <a:r>
              <a:rPr lang="en-US" sz="1600" dirty="0">
                <a:solidFill>
                  <a:schemeClr val="tx1"/>
                </a:solidFill>
              </a:rPr>
              <a:t>Hypertension Guidelines</a:t>
            </a:r>
          </a:p>
          <a:p>
            <a:pPr lvl="1"/>
            <a:r>
              <a:rPr lang="en-US" sz="1600" dirty="0">
                <a:solidFill>
                  <a:schemeClr val="tx1"/>
                </a:solidFill>
              </a:rPr>
              <a:t>Self-Management of Blood Pressure 3 Modules</a:t>
            </a:r>
          </a:p>
          <a:p>
            <a:pPr marL="0" indent="0">
              <a:buNone/>
            </a:pPr>
            <a:endParaRPr lang="en-US" sz="2400" b="1" u="sng" dirty="0">
              <a:solidFill>
                <a:schemeClr val="tx1"/>
              </a:solidFill>
            </a:endParaRPr>
          </a:p>
        </p:txBody>
      </p:sp>
      <p:pic>
        <p:nvPicPr>
          <p:cNvPr id="2052" name="Picture 4" descr="Image result for HWap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257800"/>
            <a:ext cx="2286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66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SNFs, ED Co-location, and INTERACT</a:t>
            </a:r>
            <a:endParaRPr lang="en-US" dirty="0">
              <a:solidFill>
                <a:srgbClr val="0070C0"/>
              </a:solidFill>
            </a:endParaRPr>
          </a:p>
        </p:txBody>
      </p:sp>
      <p:sp>
        <p:nvSpPr>
          <p:cNvPr id="3" name="Content Placeholder 2"/>
          <p:cNvSpPr>
            <a:spLocks noGrp="1"/>
          </p:cNvSpPr>
          <p:nvPr>
            <p:ph idx="1"/>
          </p:nvPr>
        </p:nvSpPr>
        <p:spPr/>
        <p:txBody>
          <a:bodyPr>
            <a:normAutofit fontScale="47500" lnSpcReduction="20000"/>
          </a:bodyPr>
          <a:lstStyle/>
          <a:p>
            <a:pPr marL="0" indent="0">
              <a:buNone/>
            </a:pPr>
            <a:r>
              <a:rPr lang="en-US" sz="5100" b="1" u="sng" dirty="0" smtClean="0">
                <a:solidFill>
                  <a:schemeClr val="tx1"/>
                </a:solidFill>
              </a:rPr>
              <a:t>ED Co-location</a:t>
            </a:r>
          </a:p>
          <a:p>
            <a:r>
              <a:rPr lang="en-US" dirty="0" smtClean="0">
                <a:solidFill>
                  <a:schemeClr val="tx1"/>
                </a:solidFill>
              </a:rPr>
              <a:t>Care</a:t>
            </a:r>
            <a:r>
              <a:rPr lang="en-US" dirty="0">
                <a:solidFill>
                  <a:schemeClr val="tx1"/>
                </a:solidFill>
              </a:rPr>
              <a:t> Management Workflow to include expansion of Care Management of the Fast Track/Express Care Patient as well as Education and </a:t>
            </a:r>
            <a:r>
              <a:rPr lang="en-US" dirty="0" smtClean="0">
                <a:solidFill>
                  <a:schemeClr val="tx1"/>
                </a:solidFill>
              </a:rPr>
              <a:t>materials</a:t>
            </a:r>
          </a:p>
          <a:p>
            <a:r>
              <a:rPr lang="en-US" dirty="0" smtClean="0">
                <a:solidFill>
                  <a:schemeClr val="tx1"/>
                </a:solidFill>
              </a:rPr>
              <a:t>Developed </a:t>
            </a:r>
            <a:r>
              <a:rPr lang="en-US" dirty="0">
                <a:solidFill>
                  <a:schemeClr val="tx1"/>
                </a:solidFill>
              </a:rPr>
              <a:t>Protocol for Health Home </a:t>
            </a:r>
            <a:r>
              <a:rPr lang="en-US" dirty="0" smtClean="0">
                <a:solidFill>
                  <a:schemeClr val="tx1"/>
                </a:solidFill>
              </a:rPr>
              <a:t>Notification</a:t>
            </a:r>
            <a:endParaRPr lang="en-US" dirty="0">
              <a:solidFill>
                <a:schemeClr val="tx1"/>
              </a:solidFill>
            </a:endParaRPr>
          </a:p>
          <a:p>
            <a:pPr marL="0" indent="0">
              <a:buNone/>
            </a:pPr>
            <a:r>
              <a:rPr lang="en-US" dirty="0">
                <a:solidFill>
                  <a:schemeClr val="tx1"/>
                </a:solidFill>
              </a:rPr>
              <a:t> </a:t>
            </a:r>
          </a:p>
          <a:p>
            <a:pPr marL="0" indent="0">
              <a:buNone/>
            </a:pPr>
            <a:r>
              <a:rPr lang="en-US" sz="5100" b="1" u="sng" dirty="0" smtClean="0">
                <a:solidFill>
                  <a:schemeClr val="tx1"/>
                </a:solidFill>
              </a:rPr>
              <a:t>Care </a:t>
            </a:r>
            <a:r>
              <a:rPr lang="en-US" sz="5100" b="1" u="sng" dirty="0">
                <a:solidFill>
                  <a:schemeClr val="tx1"/>
                </a:solidFill>
              </a:rPr>
              <a:t>Transitions</a:t>
            </a:r>
          </a:p>
          <a:p>
            <a:pPr lvl="0"/>
            <a:r>
              <a:rPr lang="en-US" dirty="0">
                <a:solidFill>
                  <a:schemeClr val="tx1"/>
                </a:solidFill>
              </a:rPr>
              <a:t>Developed Care Transitions Framework Policy </a:t>
            </a:r>
          </a:p>
          <a:p>
            <a:pPr lvl="0"/>
            <a:r>
              <a:rPr lang="en-US" dirty="0">
                <a:solidFill>
                  <a:schemeClr val="tx1"/>
                </a:solidFill>
              </a:rPr>
              <a:t>Revised Care Transitions Workflow to include Care Manager/TOC Provider role and post-discharge processes</a:t>
            </a:r>
          </a:p>
          <a:p>
            <a:pPr lvl="0"/>
            <a:r>
              <a:rPr lang="en-US" dirty="0">
                <a:solidFill>
                  <a:schemeClr val="tx1"/>
                </a:solidFill>
              </a:rPr>
              <a:t>Adoption of Transitions of Care Provider Attestations for Hospital Based and PCP/Non-PCP </a:t>
            </a:r>
          </a:p>
          <a:p>
            <a:pPr marL="0" indent="0">
              <a:buNone/>
            </a:pPr>
            <a:r>
              <a:rPr lang="en-US" dirty="0">
                <a:solidFill>
                  <a:schemeClr val="tx1"/>
                </a:solidFill>
              </a:rPr>
              <a:t> </a:t>
            </a:r>
          </a:p>
          <a:p>
            <a:pPr marL="0" indent="0">
              <a:buNone/>
            </a:pPr>
            <a:r>
              <a:rPr lang="en-US" sz="5100" b="1" u="sng" dirty="0" smtClean="0">
                <a:solidFill>
                  <a:schemeClr val="tx1"/>
                </a:solidFill>
              </a:rPr>
              <a:t>INTERACT </a:t>
            </a:r>
            <a:endParaRPr lang="en-US" sz="5100" b="1" u="sng" dirty="0">
              <a:solidFill>
                <a:schemeClr val="tx1"/>
              </a:solidFill>
            </a:endParaRPr>
          </a:p>
          <a:p>
            <a:pPr lvl="0"/>
            <a:r>
              <a:rPr lang="en-US" dirty="0">
                <a:solidFill>
                  <a:schemeClr val="tx1"/>
                </a:solidFill>
              </a:rPr>
              <a:t>2.b.vii workgroup with SNF participants to begin in June 2017</a:t>
            </a:r>
          </a:p>
          <a:p>
            <a:pPr lvl="0"/>
            <a:r>
              <a:rPr lang="en-US" dirty="0">
                <a:solidFill>
                  <a:schemeClr val="tx1"/>
                </a:solidFill>
              </a:rPr>
              <a:t>Will work with SNF participating organizations, i.e.  Continuing Care Leadership Coalition (CCLC), Greater New York Health Care Facilities Association (GNYHCFA) to engage remaining SNFs to fulfill commitment numbers </a:t>
            </a:r>
          </a:p>
          <a:p>
            <a:endParaRPr lang="en-US" dirty="0">
              <a:solidFill>
                <a:schemeClr val="tx1"/>
              </a:solidFill>
            </a:endParaRPr>
          </a:p>
        </p:txBody>
      </p:sp>
      <p:pic>
        <p:nvPicPr>
          <p:cNvPr id="3074" name="Picture 2" descr="Image result for INTERACT nursing h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589569"/>
            <a:ext cx="3186820" cy="171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50716"/>
      </p:ext>
    </p:extLst>
  </p:cSld>
  <p:clrMapOvr>
    <a:masterClrMapping/>
  </p:clrMapOvr>
</p:sld>
</file>

<file path=ppt/theme/theme1.xml><?xml version="1.0" encoding="utf-8"?>
<a:theme xmlns:a="http://schemas.openxmlformats.org/drawingml/2006/main" name="LIPHIP">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ptAAED.tmp">
  <a:themeElements>
    <a:clrScheme name="Custom 1">
      <a:dk1>
        <a:sysClr val="windowText" lastClr="000000"/>
      </a:dk1>
      <a:lt1>
        <a:sysClr val="window" lastClr="FFFFFF"/>
      </a:lt1>
      <a:dk2>
        <a:srgbClr val="1F497D"/>
      </a:dk2>
      <a:lt2>
        <a:srgbClr val="EEECE1"/>
      </a:lt2>
      <a:accent1>
        <a:srgbClr val="4F81BD"/>
      </a:accent1>
      <a:accent2>
        <a:srgbClr val="B8CCE4"/>
      </a:accent2>
      <a:accent3>
        <a:srgbClr val="548DD4"/>
      </a:accent3>
      <a:accent4>
        <a:srgbClr val="17365D"/>
      </a:accent4>
      <a:accent5>
        <a:srgbClr val="4F81BD"/>
      </a:accent5>
      <a:accent6>
        <a:srgbClr val="0070C0"/>
      </a:accent6>
      <a:hlink>
        <a:srgbClr val="00B0F0"/>
      </a:hlink>
      <a:folHlink>
        <a:srgbClr val="4BAC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LIPHIP</Template>
  <TotalTime>11126</TotalTime>
  <Words>997</Words>
  <Application>Microsoft Office PowerPoint</Application>
  <PresentationFormat>On-screen Show (4:3)</PresentationFormat>
  <Paragraphs>168</Paragraphs>
  <Slides>27</Slides>
  <Notes>4</Notes>
  <HiddenSlides>0</HiddenSlides>
  <MMClips>1</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LIPHIP</vt:lpstr>
      <vt:lpstr>1_Custom Design</vt:lpstr>
      <vt:lpstr>Suffolk Care Collaborative</vt:lpstr>
      <vt:lpstr>1_Suffolk Care Collaborative</vt:lpstr>
      <vt:lpstr>pptAAED.tmp</vt:lpstr>
      <vt:lpstr> Long Island Population Health Improvement Program (LIPHIP)</vt:lpstr>
      <vt:lpstr>Announcements and Updates</vt:lpstr>
      <vt:lpstr>March Meeting Evaluation</vt:lpstr>
      <vt:lpstr>DSRIP Partnership Updates</vt:lpstr>
      <vt:lpstr>PowerPoint Presentation</vt:lpstr>
      <vt:lpstr>Behavioral Health/Crisis</vt:lpstr>
      <vt:lpstr>Community/CBO Engagement</vt:lpstr>
      <vt:lpstr>Cultural Competency Health Literacy &amp; Training</vt:lpstr>
      <vt:lpstr>SNFs, ED Co-location, and INTERACT</vt:lpstr>
      <vt:lpstr>Chronic Disease Management and PCMH</vt:lpstr>
      <vt:lpstr>IT &amp; Performance Reporting</vt:lpstr>
      <vt:lpstr>Value Based Payment</vt:lpstr>
      <vt:lpstr>SCC updates</vt:lpstr>
      <vt:lpstr>SCC updates</vt:lpstr>
      <vt:lpstr>SCC updates</vt:lpstr>
      <vt:lpstr>SCC updates</vt:lpstr>
      <vt:lpstr>The Value and Challenges of Academic/Practice Partnerships</vt:lpstr>
      <vt:lpstr>PowerPoint Presentation</vt:lpstr>
      <vt:lpstr>Data Workgroup</vt:lpstr>
      <vt:lpstr>Public Education, Outreach and Community Engagement</vt:lpstr>
      <vt:lpstr>Behavioral Health</vt:lpstr>
      <vt:lpstr>Academic Partners</vt:lpstr>
      <vt:lpstr>Cultural Competency</vt:lpstr>
      <vt:lpstr>Cultural Competency</vt:lpstr>
      <vt:lpstr>Walking Event-Ballot Participation</vt:lpstr>
      <vt:lpstr>Upcoming Meetings</vt:lpstr>
      <vt:lpstr>Questions/Feedback?</vt:lpstr>
    </vt:vector>
  </TitlesOfParts>
  <Company>Healthcare Association of New York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Island Population Health Improvement Project (LIPHIP)</dc:title>
  <dc:creator>Admin</dc:creator>
  <cp:lastModifiedBy>Admin</cp:lastModifiedBy>
  <cp:revision>331</cp:revision>
  <cp:lastPrinted>2016-12-14T16:31:58Z</cp:lastPrinted>
  <dcterms:created xsi:type="dcterms:W3CDTF">2015-10-19T13:50:18Z</dcterms:created>
  <dcterms:modified xsi:type="dcterms:W3CDTF">2017-05-17T12:24:02Z</dcterms:modified>
</cp:coreProperties>
</file>